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14"/>
  </p:notesMasterIdLst>
  <p:handoutMasterIdLst>
    <p:handoutMasterId r:id="rId15"/>
  </p:handoutMasterIdLst>
  <p:sldIdLst>
    <p:sldId id="256" r:id="rId2"/>
    <p:sldId id="358" r:id="rId3"/>
    <p:sldId id="359" r:id="rId4"/>
    <p:sldId id="360" r:id="rId5"/>
    <p:sldId id="328" r:id="rId6"/>
    <p:sldId id="348" r:id="rId7"/>
    <p:sldId id="370" r:id="rId8"/>
    <p:sldId id="372" r:id="rId9"/>
    <p:sldId id="373" r:id="rId10"/>
    <p:sldId id="374" r:id="rId11"/>
    <p:sldId id="375" r:id="rId12"/>
    <p:sldId id="367" r:id="rId13"/>
  </p:sldIdLst>
  <p:sldSz cx="18288000" cy="10287000"/>
  <p:notesSz cx="6858000" cy="9144000"/>
  <p:defaultTextStyle>
    <a:defPPr>
      <a:defRPr lang="ru-RU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26" userDrawn="1">
          <p15:clr>
            <a:srgbClr val="A4A3A4"/>
          </p15:clr>
        </p15:guide>
        <p15:guide id="2" pos="4838" userDrawn="1">
          <p15:clr>
            <a:srgbClr val="A4A3A4"/>
          </p15:clr>
        </p15:guide>
        <p15:guide id="3" orient="horz" pos="4839">
          <p15:clr>
            <a:srgbClr val="A4A3A4"/>
          </p15:clr>
        </p15:guide>
        <p15:guide id="4" pos="725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787B"/>
    <a:srgbClr val="C91717"/>
    <a:srgbClr val="999A98"/>
    <a:srgbClr val="0E6C45"/>
    <a:srgbClr val="C91617"/>
    <a:srgbClr val="007D57"/>
    <a:srgbClr val="D52B1E"/>
    <a:srgbClr val="46494C"/>
    <a:srgbClr val="E6262B"/>
    <a:srgbClr val="0276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865" autoAdjust="0"/>
    <p:restoredTop sz="95401" autoAdjust="0"/>
  </p:normalViewPr>
  <p:slideViewPr>
    <p:cSldViewPr snapToGrid="0">
      <p:cViewPr varScale="1">
        <p:scale>
          <a:sx n="67" d="100"/>
          <a:sy n="67" d="100"/>
        </p:scale>
        <p:origin x="78" y="402"/>
      </p:cViewPr>
      <p:guideLst>
        <p:guide orient="horz" pos="3226"/>
        <p:guide pos="4838"/>
        <p:guide orient="horz" pos="4839"/>
        <p:guide pos="72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-4696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D3551B-4342-4390-915E-8C9F8CBF86F2}" type="datetimeFigureOut">
              <a:rPr lang="ru-RU" smtClean="0"/>
              <a:t>06.05.2019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B4F76-9B05-4F12-BC35-5F054D4AB2B2}" type="slidenum">
              <a:rPr lang="ru-RU" smtClean="0"/>
              <a:t>‹N›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84401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1DF2CA-16AC-4A6F-BA76-83467214A317}" type="datetimeFigureOut">
              <a:rPr lang="ru-RU" smtClean="0"/>
              <a:t>06.05.2019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284C95-AC36-47D7-BA46-D13F2CF6C509}" type="slidenum">
              <a:rPr lang="ru-RU" smtClean="0"/>
              <a:t>‹N›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0347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84C95-AC36-47D7-BA46-D13F2CF6C509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3364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84C95-AC36-47D7-BA46-D13F2CF6C509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2785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84C95-AC36-47D7-BA46-D13F2CF6C509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3364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84C95-AC36-47D7-BA46-D13F2CF6C509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0076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84C95-AC36-47D7-BA46-D13F2CF6C509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3030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84C95-AC36-47D7-BA46-D13F2CF6C509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5421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84C95-AC36-47D7-BA46-D13F2CF6C509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4934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84C95-AC36-47D7-BA46-D13F2CF6C509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6369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84C95-AC36-47D7-BA46-D13F2CF6C509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8577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84C95-AC36-47D7-BA46-D13F2CF6C509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562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84C95-AC36-47D7-BA46-D13F2CF6C509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1239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6084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540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584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191469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0342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9" r:id="rId2"/>
    <p:sldLayoutId id="2147483804" r:id="rId3"/>
    <p:sldLayoutId id="2147483844" r:id="rId4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5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3" Type="http://schemas.openxmlformats.org/officeDocument/2006/relationships/image" Target="../media/image2.emf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emf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hyperlink" Target="http://www.roadshow.ice.it/" TargetMode="External"/><Relationship Id="rId9" Type="http://schemas.openxmlformats.org/officeDocument/2006/relationships/image" Target="../media/image3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attern-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0"/>
            <a:ext cx="1453414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endParaRPr lang="ru-RU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6177377" y="5501657"/>
            <a:ext cx="5933247" cy="562695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700"/>
              </a:lnSpc>
              <a:spcBef>
                <a:spcPts val="1800"/>
              </a:spcBef>
              <a:buNone/>
            </a:pPr>
            <a:r>
              <a:rPr lang="en-US" sz="1700" dirty="0">
                <a:solidFill>
                  <a:schemeClr val="bg1"/>
                </a:solidFill>
                <a:latin typeface="Poppins SemiBold" panose="02000000000000000000" pitchFamily="2" charset="0"/>
                <a:ea typeface="Karla" pitchFamily="2" charset="0"/>
                <a:cs typeface="Poppins SemiBold" panose="02000000000000000000" pitchFamily="2" charset="0"/>
              </a:rPr>
              <a:t>THE POWERPOINT PRESENTATION</a:t>
            </a:r>
            <a:endParaRPr lang="ru-RU" sz="1700" dirty="0">
              <a:solidFill>
                <a:schemeClr val="bg1"/>
              </a:solidFill>
              <a:latin typeface="Lora" panose="02000503000000020004" pitchFamily="2" charset="-52"/>
              <a:ea typeface="Karla" pitchFamily="2" charset="0"/>
              <a:cs typeface="Poppins SemiBold" panose="02000000000000000000" pitchFamily="2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093546" y="6419293"/>
            <a:ext cx="9813111" cy="2029680"/>
          </a:xfrm>
          <a:prstGeom prst="rect">
            <a:avLst/>
          </a:prstGeom>
        </p:spPr>
        <p:txBody>
          <a:bodyPr lIns="137160" tIns="68580" rIns="137160" bIns="68580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it-IT" sz="38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Agenzia ICE e AMAZON</a:t>
            </a:r>
          </a:p>
          <a:p>
            <a:pPr algn="ctr">
              <a:lnSpc>
                <a:spcPct val="110000"/>
              </a:lnSpc>
            </a:pPr>
            <a:r>
              <a:rPr lang="it-IT" sz="380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al fianco delle PMI italiane</a:t>
            </a:r>
          </a:p>
          <a:p>
            <a:pPr algn="ctr">
              <a:lnSpc>
                <a:spcPct val="110000"/>
              </a:lnSpc>
            </a:pPr>
            <a:r>
              <a:rPr lang="it-IT" sz="3800" spc="15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  <a:ea typeface="Lato" panose="020F0502020204030203" pitchFamily="34" charset="0"/>
                <a:cs typeface="Arial"/>
              </a:rPr>
              <a:t>per il </a:t>
            </a:r>
            <a:r>
              <a:rPr lang="it-IT" sz="3800" spc="150" dirty="0" err="1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  <a:ea typeface="Lato" panose="020F0502020204030203" pitchFamily="34" charset="0"/>
                <a:cs typeface="Arial"/>
              </a:rPr>
              <a:t>digital</a:t>
            </a:r>
            <a:r>
              <a:rPr lang="it-IT" sz="3800" spc="150" dirty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  <a:ea typeface="Lato" panose="020F0502020204030203" pitchFamily="34" charset="0"/>
                <a:cs typeface="Arial"/>
              </a:rPr>
              <a:t> export</a:t>
            </a:r>
            <a:endParaRPr lang="ru-RU" sz="3800" spc="150" dirty="0">
              <a:solidFill>
                <a:schemeClr val="accent1">
                  <a:lumMod val="75000"/>
                </a:schemeClr>
              </a:solidFill>
              <a:latin typeface="Arial"/>
              <a:ea typeface="Lato" panose="020F0502020204030203" pitchFamily="34" charset="0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7133" y="2837566"/>
            <a:ext cx="4527168" cy="2328258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5479470" y="5656304"/>
            <a:ext cx="7035231" cy="188152"/>
            <a:chOff x="5479470" y="5656304"/>
            <a:chExt cx="7035231" cy="188152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5859004" y="5750380"/>
              <a:ext cx="6282196" cy="0"/>
            </a:xfrm>
            <a:prstGeom prst="line">
              <a:avLst/>
            </a:prstGeom>
            <a:ln>
              <a:solidFill>
                <a:srgbClr val="999A98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5479470" y="5656304"/>
              <a:ext cx="188152" cy="188152"/>
            </a:xfrm>
            <a:prstGeom prst="ellipse">
              <a:avLst/>
            </a:prstGeom>
            <a:solidFill>
              <a:srgbClr val="0E6C4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2326549" y="5656304"/>
              <a:ext cx="188152" cy="188152"/>
            </a:xfrm>
            <a:prstGeom prst="ellipse">
              <a:avLst/>
            </a:prstGeom>
            <a:solidFill>
              <a:srgbClr val="C9161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421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Прямоугольник 2"/>
          <p:cNvSpPr/>
          <p:nvPr/>
        </p:nvSpPr>
        <p:spPr>
          <a:xfrm>
            <a:off x="8074403" y="9419873"/>
            <a:ext cx="426773" cy="461666"/>
          </a:xfrm>
          <a:prstGeom prst="rect">
            <a:avLst/>
          </a:prstGeom>
        </p:spPr>
        <p:txBody>
          <a:bodyPr wrap="none" lIns="137160" tIns="68580" rIns="137160" bIns="68580">
            <a:spAutoFit/>
          </a:bodyPr>
          <a:lstStyle/>
          <a:p>
            <a:pPr algn="r"/>
            <a:fld id="{149B6D55-4680-4DC5-B665-330CCBA60EFE}" type="slidenum">
              <a:rPr lang="ru-RU" sz="2100">
                <a:solidFill>
                  <a:srgbClr val="999A98"/>
                </a:solidFill>
                <a:latin typeface="Arial"/>
                <a:ea typeface="Lato" panose="020F0502020204030203" pitchFamily="34" charset="0"/>
                <a:cs typeface="Arial"/>
              </a:rPr>
              <a:pPr algn="r"/>
              <a:t>10</a:t>
            </a:fld>
            <a:endParaRPr lang="ru-RU" sz="2100" dirty="0">
              <a:solidFill>
                <a:srgbClr val="999A98"/>
              </a:solidFill>
              <a:latin typeface="Arial"/>
              <a:ea typeface="Lato" panose="020F0502020204030203" pitchFamily="34" charset="0"/>
              <a:cs typeface="Arial"/>
            </a:endParaRPr>
          </a:p>
        </p:txBody>
      </p:sp>
      <p:sp>
        <p:nvSpPr>
          <p:cNvPr id="22" name="Прямоугольник 2"/>
          <p:cNvSpPr/>
          <p:nvPr/>
        </p:nvSpPr>
        <p:spPr>
          <a:xfrm>
            <a:off x="8074403" y="9419873"/>
            <a:ext cx="426773" cy="461666"/>
          </a:xfrm>
          <a:prstGeom prst="rect">
            <a:avLst/>
          </a:prstGeom>
        </p:spPr>
        <p:txBody>
          <a:bodyPr wrap="none" lIns="137160" tIns="68580" rIns="137160" bIns="68580">
            <a:spAutoFit/>
          </a:bodyPr>
          <a:lstStyle/>
          <a:p>
            <a:pPr algn="r"/>
            <a:fld id="{149B6D55-4680-4DC5-B665-330CCBA60EFE}" type="slidenum">
              <a:rPr lang="ru-RU" sz="2100">
                <a:solidFill>
                  <a:srgbClr val="75787B"/>
                </a:solidFill>
                <a:latin typeface="Arial"/>
                <a:ea typeface="Lato" panose="020F0502020204030203" pitchFamily="34" charset="0"/>
                <a:cs typeface="Arial"/>
              </a:rPr>
              <a:pPr algn="r"/>
              <a:t>10</a:t>
            </a:fld>
            <a:endParaRPr lang="ru-RU" sz="2100" dirty="0">
              <a:solidFill>
                <a:srgbClr val="75787B"/>
              </a:solidFill>
              <a:latin typeface="Arial"/>
              <a:ea typeface="Lato" panose="020F0502020204030203" pitchFamily="34" charset="0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129" y="706054"/>
            <a:ext cx="1991251" cy="102407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051102" y="4338736"/>
            <a:ext cx="5960576" cy="130629"/>
            <a:chOff x="5594142" y="5684880"/>
            <a:chExt cx="5960576" cy="130629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5859004" y="5750380"/>
              <a:ext cx="5429958" cy="0"/>
            </a:xfrm>
            <a:prstGeom prst="line">
              <a:avLst/>
            </a:prstGeom>
            <a:ln>
              <a:solidFill>
                <a:srgbClr val="999A98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>
              <a:off x="5594142" y="5685251"/>
              <a:ext cx="130258" cy="130258"/>
            </a:xfrm>
            <a:prstGeom prst="ellipse">
              <a:avLst/>
            </a:prstGeom>
            <a:solidFill>
              <a:srgbClr val="0E6C4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11425584" y="5684880"/>
              <a:ext cx="129134" cy="129134"/>
            </a:xfrm>
            <a:prstGeom prst="ellipse">
              <a:avLst/>
            </a:prstGeom>
            <a:solidFill>
              <a:srgbClr val="C9161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26" name="Заголовок 1"/>
          <p:cNvSpPr txBox="1">
            <a:spLocks/>
          </p:cNvSpPr>
          <p:nvPr/>
        </p:nvSpPr>
        <p:spPr>
          <a:xfrm>
            <a:off x="1148251" y="2925941"/>
            <a:ext cx="5838578" cy="2029680"/>
          </a:xfrm>
          <a:prstGeom prst="rect">
            <a:avLst/>
          </a:prstGeom>
        </p:spPr>
        <p:txBody>
          <a:bodyPr lIns="137160" tIns="68580" rIns="137160" bIns="6858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spc="150" dirty="0" err="1">
                <a:solidFill>
                  <a:schemeClr val="accent1">
                    <a:lumMod val="75000"/>
                  </a:schemeClr>
                </a:solidFill>
                <a:latin typeface="Arial"/>
                <a:ea typeface="Lato" panose="020F0502020204030203" pitchFamily="34" charset="0"/>
                <a:cs typeface="Arial"/>
              </a:rPr>
              <a:t>Vantaggi</a:t>
            </a:r>
            <a:endParaRPr lang="ru-RU" sz="6000" b="1" spc="150" dirty="0">
              <a:solidFill>
                <a:schemeClr val="accent1">
                  <a:lumMod val="75000"/>
                </a:schemeClr>
              </a:solidFill>
              <a:latin typeface="Arial"/>
              <a:ea typeface="Lato" panose="020F0502020204030203" pitchFamily="34" charset="0"/>
              <a:cs typeface="Arial"/>
            </a:endParaRPr>
          </a:p>
        </p:txBody>
      </p:sp>
      <p:sp>
        <p:nvSpPr>
          <p:cNvPr id="24" name="Подзаголовок 2">
            <a:extLst>
              <a:ext uri="{FF2B5EF4-FFF2-40B4-BE49-F238E27FC236}">
                <a16:creationId xmlns:a16="http://schemas.microsoft.com/office/drawing/2014/main" id="{49DF2938-3EAC-452E-BD34-0F05DC4DCA4B}"/>
              </a:ext>
            </a:extLst>
          </p:cNvPr>
          <p:cNvSpPr txBox="1">
            <a:spLocks/>
          </p:cNvSpPr>
          <p:nvPr/>
        </p:nvSpPr>
        <p:spPr>
          <a:xfrm>
            <a:off x="1230536" y="5295757"/>
            <a:ext cx="5308178" cy="2620799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800"/>
              </a:spcBef>
              <a:buNone/>
            </a:pPr>
            <a:endParaRPr lang="en-US" sz="1800" dirty="0">
              <a:solidFill>
                <a:srgbClr val="75787B"/>
              </a:solidFill>
              <a:latin typeface="Arial"/>
              <a:ea typeface="Karla" pitchFamily="2" charset="0"/>
              <a:cs typeface="Arial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35A550D-DBB1-4F1B-B14F-E6B2345CF6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441" y="0"/>
            <a:ext cx="8671560" cy="10286961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902498" y="5141338"/>
            <a:ext cx="68931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latin typeface="Arial Rounded MT Bold"/>
              </a:rPr>
              <a:t>Agenzia ICE e Amazon incontrano le aziende </a:t>
            </a:r>
            <a:r>
              <a:rPr lang="it-IT" sz="2400" dirty="0">
                <a:latin typeface="Arial Rounded MT Bold"/>
              </a:rPr>
              <a:t>durante workshop congiunti: orientamento, informazione e formazione</a:t>
            </a:r>
          </a:p>
          <a:p>
            <a:endParaRPr lang="it-IT" sz="2400" dirty="0">
              <a:latin typeface="Arial Rounded MT Bold"/>
            </a:endParaRPr>
          </a:p>
          <a:p>
            <a:r>
              <a:rPr lang="it-IT" sz="2400" b="1" dirty="0">
                <a:latin typeface="Arial Rounded MT Bold"/>
              </a:rPr>
              <a:t>Accesso</a:t>
            </a:r>
            <a:r>
              <a:rPr lang="it-IT" sz="2400" dirty="0">
                <a:latin typeface="Arial Rounded MT Bold"/>
              </a:rPr>
              <a:t> ad un piano marketing progettato per affrontare la sfida della visibilità e del posizionamento all’interno del </a:t>
            </a:r>
            <a:r>
              <a:rPr lang="it-IT" sz="2400" dirty="0" err="1">
                <a:latin typeface="Arial Rounded MT Bold"/>
              </a:rPr>
              <a:t>marketplace</a:t>
            </a:r>
            <a:endParaRPr lang="it-IT" sz="2400" dirty="0">
              <a:latin typeface="Arial Rounded MT Bold"/>
            </a:endParaRPr>
          </a:p>
          <a:p>
            <a:endParaRPr lang="it-IT" sz="2400" dirty="0">
              <a:latin typeface="Arial Rounded MT Bold"/>
            </a:endParaRPr>
          </a:p>
          <a:p>
            <a:r>
              <a:rPr lang="it-IT" sz="2400" b="1" dirty="0">
                <a:latin typeface="Arial Rounded MT Bold"/>
              </a:rPr>
              <a:t>Sviluppo</a:t>
            </a:r>
            <a:r>
              <a:rPr lang="it-IT" sz="2400" dirty="0">
                <a:latin typeface="Arial Rounded MT Bold"/>
              </a:rPr>
              <a:t> dell’export attraverso il canale online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883" y="5239385"/>
            <a:ext cx="646232" cy="44504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540" y="6758554"/>
            <a:ext cx="566977" cy="53649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613" y="8038749"/>
            <a:ext cx="64623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741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404" y="692437"/>
            <a:ext cx="1987468" cy="102421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971777" y="1921059"/>
            <a:ext cx="78052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Formazione ed accompagnamento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098255" y="4484414"/>
            <a:ext cx="67349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Arial Rounded MT Bold"/>
              </a:rPr>
              <a:t>Accompagnamento delle aziende </a:t>
            </a:r>
            <a:r>
              <a:rPr lang="it-IT" sz="2400" dirty="0">
                <a:latin typeface="Arial Rounded MT Bold"/>
              </a:rPr>
              <a:t>lungo il percorso di digitalizzazione attraverso strumenti di formazione online </a:t>
            </a:r>
            <a:br>
              <a:rPr lang="it-IT" sz="2400" dirty="0">
                <a:latin typeface="Arial Rounded MT Bold"/>
              </a:rPr>
            </a:br>
            <a:r>
              <a:rPr lang="it-IT" sz="2400" dirty="0">
                <a:latin typeface="Arial Rounded MT Bold"/>
              </a:rPr>
              <a:t>(</a:t>
            </a:r>
            <a:r>
              <a:rPr lang="it-IT" sz="2400" dirty="0" err="1">
                <a:latin typeface="Arial Rounded MT Bold"/>
              </a:rPr>
              <a:t>webinar</a:t>
            </a:r>
            <a:r>
              <a:rPr lang="it-IT" sz="2400" dirty="0">
                <a:latin typeface="Arial Rounded MT Bold"/>
              </a:rPr>
              <a:t>, guide operative e supporto)</a:t>
            </a:r>
          </a:p>
          <a:p>
            <a:endParaRPr lang="it-IT" sz="2400" dirty="0">
              <a:latin typeface="Arial Rounded MT Bold"/>
            </a:endParaRPr>
          </a:p>
          <a:p>
            <a:endParaRPr lang="it-IT" sz="2400" dirty="0">
              <a:latin typeface="Arial Rounded MT Bold"/>
            </a:endParaRPr>
          </a:p>
          <a:p>
            <a:r>
              <a:rPr lang="it-IT" sz="2400" b="1" dirty="0">
                <a:latin typeface="Arial Rounded MT Bold"/>
              </a:rPr>
              <a:t>Guide online </a:t>
            </a:r>
            <a:r>
              <a:rPr lang="it-IT" sz="2400" dirty="0">
                <a:latin typeface="Arial Rounded MT Bold"/>
              </a:rPr>
              <a:t>su come operare al meglio </a:t>
            </a:r>
            <a:br>
              <a:rPr lang="it-IT" sz="2400" dirty="0">
                <a:latin typeface="Arial Rounded MT Bold"/>
              </a:rPr>
            </a:br>
            <a:r>
              <a:rPr lang="it-IT" sz="2400" dirty="0">
                <a:latin typeface="Arial Rounded MT Bold"/>
              </a:rPr>
              <a:t>nell’e-commerce</a:t>
            </a:r>
          </a:p>
          <a:p>
            <a:endParaRPr lang="it-IT" sz="2400" dirty="0">
              <a:latin typeface="Arial Rounded MT Bold"/>
            </a:endParaRPr>
          </a:p>
          <a:p>
            <a:r>
              <a:rPr lang="it-IT" sz="2400" b="1" dirty="0">
                <a:latin typeface="Arial Rounded MT Bold"/>
              </a:rPr>
              <a:t>Canale di contatto </a:t>
            </a:r>
            <a:r>
              <a:rPr lang="it-IT" sz="2400" dirty="0">
                <a:latin typeface="Arial Rounded MT Bold"/>
              </a:rPr>
              <a:t>per domande, dubbi, assistenza</a:t>
            </a:r>
          </a:p>
          <a:p>
            <a:endParaRPr lang="it-IT" sz="2400" dirty="0">
              <a:latin typeface="Arial Rounded MT Bold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2110154" y="3843445"/>
            <a:ext cx="6295292" cy="135175"/>
          </a:xfrm>
          <a:prstGeom prst="rect">
            <a:avLst/>
          </a:prstGeom>
        </p:spPr>
      </p:pic>
      <p:pic>
        <p:nvPicPr>
          <p:cNvPr id="7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310" y="4689077"/>
            <a:ext cx="711200" cy="46990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5471" y="6726368"/>
            <a:ext cx="634039" cy="59746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0251" y="7826574"/>
            <a:ext cx="609653" cy="60965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8279F33-BDC6-479E-A591-44336A757B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562" y="15478"/>
            <a:ext cx="1006677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445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attern-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0"/>
            <a:ext cx="1453414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37160" tIns="68580" rIns="137160" bIns="68580" rtlCol="0" anchor="ctr"/>
          <a:lstStyle/>
          <a:p>
            <a:pPr algn="ctr"/>
            <a:endParaRPr lang="ru-RU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6177377" y="5501657"/>
            <a:ext cx="5933247" cy="562695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700"/>
              </a:lnSpc>
              <a:spcBef>
                <a:spcPts val="1800"/>
              </a:spcBef>
              <a:buNone/>
            </a:pPr>
            <a:r>
              <a:rPr lang="en-US" sz="1700" dirty="0">
                <a:solidFill>
                  <a:schemeClr val="bg1"/>
                </a:solidFill>
                <a:latin typeface="Poppins SemiBold" panose="02000000000000000000" pitchFamily="2" charset="0"/>
                <a:ea typeface="Karla" pitchFamily="2" charset="0"/>
                <a:cs typeface="Poppins SemiBold" panose="02000000000000000000" pitchFamily="2" charset="0"/>
              </a:rPr>
              <a:t>THE POWERPOINT PRESENTATION</a:t>
            </a:r>
            <a:endParaRPr lang="ru-RU" sz="1700" dirty="0">
              <a:solidFill>
                <a:schemeClr val="bg1"/>
              </a:solidFill>
              <a:latin typeface="Lora" panose="02000503000000020004" pitchFamily="2" charset="-52"/>
              <a:ea typeface="Karla" pitchFamily="2" charset="0"/>
              <a:cs typeface="Poppins SemiBold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4729" y="3551193"/>
            <a:ext cx="4661670" cy="1395099"/>
          </a:xfrm>
          <a:prstGeom prst="rect">
            <a:avLst/>
          </a:prstGeo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4111466" y="5806063"/>
            <a:ext cx="9813111" cy="2029680"/>
          </a:xfrm>
          <a:prstGeom prst="rect">
            <a:avLst/>
          </a:prstGeom>
        </p:spPr>
        <p:txBody>
          <a:bodyPr lIns="137160" tIns="68580" rIns="137160" bIns="68580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it-IT" sz="3800" spc="150" dirty="0">
                <a:solidFill>
                  <a:srgbClr val="0070C0"/>
                </a:solidFill>
                <a:latin typeface="Arial Rounded MT Bold" panose="020F0704030504030204"/>
                <a:ea typeface="Lato" panose="020F0502020204030203" pitchFamily="34" charset="0"/>
                <a:cs typeface="Arial"/>
              </a:rPr>
              <a:t>e-commerce@ice.it</a:t>
            </a:r>
          </a:p>
          <a:p>
            <a:pPr algn="ctr">
              <a:lnSpc>
                <a:spcPct val="110000"/>
              </a:lnSpc>
            </a:pPr>
            <a:endParaRPr lang="it-IT" sz="3800" spc="150" dirty="0">
              <a:solidFill>
                <a:srgbClr val="0066FF"/>
              </a:solidFill>
              <a:latin typeface="Arial Rounded MT Bold" panose="020F0704030504030204"/>
              <a:ea typeface="Lato" panose="020F0502020204030203" pitchFamily="34" charset="0"/>
              <a:cs typeface="Arial"/>
            </a:endParaRPr>
          </a:p>
          <a:p>
            <a:pPr algn="ctr">
              <a:lnSpc>
                <a:spcPct val="110000"/>
              </a:lnSpc>
            </a:pPr>
            <a:r>
              <a:rPr lang="it-IT" sz="3800" b="1" spc="150" dirty="0">
                <a:solidFill>
                  <a:srgbClr val="0070C0"/>
                </a:solidFill>
                <a:latin typeface="Arial Rounded MT Bold" panose="020F0704030504030204"/>
                <a:ea typeface="Lato" panose="020F0502020204030203" pitchFamily="34" charset="0"/>
                <a:cs typeface="Arial"/>
              </a:rPr>
              <a:t> </a:t>
            </a:r>
            <a:r>
              <a:rPr lang="it-IT" sz="3800" spc="150" dirty="0">
                <a:solidFill>
                  <a:srgbClr val="0070C0"/>
                </a:solidFill>
                <a:latin typeface="Arial Rounded MT Bold" panose="020F0704030504030204"/>
                <a:ea typeface="Lato" panose="020F0502020204030203" pitchFamily="34" charset="0"/>
                <a:cs typeface="Arial"/>
              </a:rPr>
              <a:t>https://www.ice.it/it/amazon</a:t>
            </a:r>
            <a:endParaRPr lang="ru-RU" sz="3800" spc="150" dirty="0">
              <a:solidFill>
                <a:srgbClr val="0070C0"/>
              </a:solidFill>
              <a:latin typeface="Arial"/>
              <a:ea typeface="Lato" panose="020F0502020204030203" pitchFamily="34" charset="0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6230" y="3676783"/>
            <a:ext cx="2507458" cy="128955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3553155" y="5397842"/>
            <a:ext cx="11132861" cy="115854"/>
            <a:chOff x="5594142" y="5684880"/>
            <a:chExt cx="12552737" cy="130629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5859004" y="5750381"/>
              <a:ext cx="12012330" cy="0"/>
            </a:xfrm>
            <a:prstGeom prst="line">
              <a:avLst/>
            </a:prstGeom>
            <a:ln>
              <a:solidFill>
                <a:srgbClr val="999A98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5594142" y="5685251"/>
              <a:ext cx="130258" cy="130258"/>
            </a:xfrm>
            <a:prstGeom prst="ellipse">
              <a:avLst/>
            </a:prstGeom>
            <a:solidFill>
              <a:srgbClr val="0E6C4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18017745" y="5684880"/>
              <a:ext cx="129134" cy="129134"/>
            </a:xfrm>
            <a:prstGeom prst="ellipse">
              <a:avLst/>
            </a:prstGeom>
            <a:solidFill>
              <a:srgbClr val="C9161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557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1148251" y="2925941"/>
            <a:ext cx="5916486" cy="2029680"/>
          </a:xfrm>
          <a:prstGeom prst="rect">
            <a:avLst/>
          </a:prstGeom>
        </p:spPr>
        <p:txBody>
          <a:bodyPr lIns="137160" tIns="68580" rIns="137160" bIns="6858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spc="150" dirty="0">
                <a:solidFill>
                  <a:schemeClr val="accent1">
                    <a:lumMod val="75000"/>
                  </a:schemeClr>
                </a:solidFill>
                <a:latin typeface="Arial"/>
                <a:ea typeface="Lato" panose="020F0502020204030203" pitchFamily="34" charset="0"/>
                <a:cs typeface="Arial"/>
              </a:rPr>
              <a:t>Il </a:t>
            </a:r>
            <a:r>
              <a:rPr lang="it-IT" sz="6000" b="1" spc="150" dirty="0">
                <a:solidFill>
                  <a:schemeClr val="accent1">
                    <a:lumMod val="75000"/>
                  </a:schemeClr>
                </a:solidFill>
                <a:latin typeface="Arial"/>
                <a:ea typeface="Lato" panose="020F0502020204030203" pitchFamily="34" charset="0"/>
                <a:cs typeface="Arial"/>
              </a:rPr>
              <a:t>progetto</a:t>
            </a:r>
            <a:r>
              <a:rPr lang="en-US" sz="6000" b="1" spc="150" dirty="0">
                <a:solidFill>
                  <a:schemeClr val="accent1">
                    <a:lumMod val="75000"/>
                  </a:schemeClr>
                </a:solidFill>
                <a:latin typeface="Arial"/>
                <a:ea typeface="Lato" panose="020F0502020204030203" pitchFamily="34" charset="0"/>
                <a:cs typeface="Arial"/>
              </a:rPr>
              <a:t> in </a:t>
            </a:r>
            <a:r>
              <a:rPr lang="en-US" sz="6000" b="1" spc="150" dirty="0" err="1">
                <a:solidFill>
                  <a:schemeClr val="accent1">
                    <a:lumMod val="75000"/>
                  </a:schemeClr>
                </a:solidFill>
                <a:latin typeface="Arial"/>
                <a:ea typeface="Lato" panose="020F0502020204030203" pitchFamily="34" charset="0"/>
                <a:cs typeface="Arial"/>
              </a:rPr>
              <a:t>pillole</a:t>
            </a:r>
            <a:endParaRPr lang="en-US" sz="6000" b="1" spc="150" dirty="0">
              <a:solidFill>
                <a:schemeClr val="accent1">
                  <a:lumMod val="75000"/>
                </a:schemeClr>
              </a:solidFill>
              <a:latin typeface="Arial"/>
              <a:ea typeface="Lato" panose="020F0502020204030203" pitchFamily="34" charset="0"/>
              <a:cs typeface="Arial"/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1533090" y="5530462"/>
            <a:ext cx="6005106" cy="3988906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dirty="0">
                <a:latin typeface="Arial Rounded MT Bold" panose="020F0704030504030204" pitchFamily="34" charset="0"/>
              </a:rPr>
              <a:t>Un piano di </a:t>
            </a:r>
            <a:r>
              <a:rPr lang="it-IT" b="1" i="1" dirty="0">
                <a:latin typeface="Arial Rounded MT Bold" panose="020F0704030504030204" pitchFamily="34" charset="0"/>
              </a:rPr>
              <a:t>marketing </a:t>
            </a:r>
            <a:r>
              <a:rPr lang="it-IT" b="1" i="1" dirty="0" err="1">
                <a:latin typeface="Arial Rounded MT Bold" panose="020F0704030504030204" pitchFamily="34" charset="0"/>
              </a:rPr>
              <a:t>boost</a:t>
            </a:r>
            <a:r>
              <a:rPr lang="it-IT" dirty="0">
                <a:latin typeface="Arial Rounded MT Bold" panose="020F0704030504030204" pitchFamily="34" charset="0"/>
              </a:rPr>
              <a:t> per la promozione del Made in </a:t>
            </a:r>
            <a:r>
              <a:rPr lang="it-IT" dirty="0" err="1">
                <a:latin typeface="Arial Rounded MT Bold" panose="020F0704030504030204" pitchFamily="34" charset="0"/>
              </a:rPr>
              <a:t>Italy</a:t>
            </a:r>
            <a:r>
              <a:rPr lang="it-IT" dirty="0">
                <a:latin typeface="Arial Rounded MT Bold" panose="020F0704030504030204" pitchFamily="34" charset="0"/>
              </a:rPr>
              <a:t> sul </a:t>
            </a:r>
            <a:r>
              <a:rPr lang="it-IT" dirty="0" err="1">
                <a:latin typeface="Arial Rounded MT Bold" panose="020F0704030504030204" pitchFamily="34" charset="0"/>
              </a:rPr>
              <a:t>marketplace</a:t>
            </a:r>
            <a:r>
              <a:rPr lang="it-IT" dirty="0">
                <a:latin typeface="Arial Rounded MT Bold" panose="020F0704030504030204" pitchFamily="34" charset="0"/>
              </a:rPr>
              <a:t> Amazon in </a:t>
            </a:r>
            <a:r>
              <a:rPr lang="it-IT" b="1" dirty="0">
                <a:latin typeface="Arial Rounded MT Bold" panose="020F0704030504030204" pitchFamily="34" charset="0"/>
              </a:rPr>
              <a:t>USA, UK, Germania, Francia, Spagna</a:t>
            </a:r>
          </a:p>
          <a:p>
            <a:pPr marL="0" indent="0">
              <a:buNone/>
            </a:pPr>
            <a:endParaRPr lang="it-IT" b="1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it-IT" b="1" dirty="0">
                <a:latin typeface="Arial Rounded MT Bold" panose="020F0704030504030204" pitchFamily="34" charset="0"/>
              </a:rPr>
              <a:t>Sostegno all’export digitale italiano </a:t>
            </a:r>
            <a:r>
              <a:rPr lang="it-IT" dirty="0">
                <a:latin typeface="Arial Rounded MT Bold" panose="020F0704030504030204" pitchFamily="34" charset="0"/>
              </a:rPr>
              <a:t>attraverso la </a:t>
            </a:r>
            <a:r>
              <a:rPr lang="it-IT" b="1" dirty="0">
                <a:latin typeface="Arial Rounded MT Bold" panose="020F0704030504030204" pitchFamily="34" charset="0"/>
              </a:rPr>
              <a:t>promozione</a:t>
            </a:r>
            <a:r>
              <a:rPr lang="it-IT" dirty="0">
                <a:latin typeface="Arial Rounded MT Bold" panose="020F0704030504030204" pitchFamily="34" charset="0"/>
              </a:rPr>
              <a:t>  di prodotti Made in </a:t>
            </a:r>
            <a:r>
              <a:rPr lang="it-IT" dirty="0" err="1">
                <a:latin typeface="Arial Rounded MT Bold" panose="020F0704030504030204" pitchFamily="34" charset="0"/>
              </a:rPr>
              <a:t>Italy</a:t>
            </a:r>
            <a:r>
              <a:rPr lang="it-IT" dirty="0">
                <a:latin typeface="Arial Rounded MT Bold" panose="020F0704030504030204" pitchFamily="34" charset="0"/>
              </a:rPr>
              <a:t> sul principale </a:t>
            </a:r>
            <a:r>
              <a:rPr lang="it-IT" dirty="0" err="1">
                <a:latin typeface="Arial Rounded MT Bold" panose="020F0704030504030204" pitchFamily="34" charset="0"/>
              </a:rPr>
              <a:t>marketplace</a:t>
            </a:r>
            <a:r>
              <a:rPr lang="it-IT" dirty="0">
                <a:latin typeface="Arial Rounded MT Bold" panose="020F0704030504030204" pitchFamily="34" charset="0"/>
              </a:rPr>
              <a:t> occidentale</a:t>
            </a:r>
          </a:p>
        </p:txBody>
      </p:sp>
      <p:sp>
        <p:nvSpPr>
          <p:cNvPr id="18" name="Прямоугольник 2"/>
          <p:cNvSpPr/>
          <p:nvPr/>
        </p:nvSpPr>
        <p:spPr>
          <a:xfrm>
            <a:off x="8159705" y="9220850"/>
            <a:ext cx="426773" cy="461666"/>
          </a:xfrm>
          <a:prstGeom prst="rect">
            <a:avLst/>
          </a:prstGeom>
        </p:spPr>
        <p:txBody>
          <a:bodyPr wrap="none" lIns="137160" tIns="68580" rIns="137160" bIns="68580">
            <a:spAutoFit/>
          </a:bodyPr>
          <a:lstStyle/>
          <a:p>
            <a:pPr algn="r"/>
            <a:fld id="{149B6D55-4680-4DC5-B665-330CCBA60EFE}" type="slidenum">
              <a:rPr lang="ru-RU" sz="2100">
                <a:solidFill>
                  <a:srgbClr val="75787F"/>
                </a:solidFill>
                <a:latin typeface="Arial"/>
                <a:ea typeface="Lato" panose="020F0502020204030203" pitchFamily="34" charset="0"/>
                <a:cs typeface="Arial"/>
              </a:rPr>
              <a:pPr algn="r"/>
              <a:t>2</a:t>
            </a:fld>
            <a:endParaRPr lang="ru-RU" sz="2100" dirty="0">
              <a:solidFill>
                <a:srgbClr val="75787F"/>
              </a:solidFill>
              <a:latin typeface="Arial"/>
              <a:ea typeface="Lato" panose="020F0502020204030203" pitchFamily="34" charset="0"/>
              <a:cs typeface="Arial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129" y="706054"/>
            <a:ext cx="1991251" cy="102407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706754" y="4955621"/>
            <a:ext cx="5960576" cy="130629"/>
            <a:chOff x="5594142" y="5684880"/>
            <a:chExt cx="5960576" cy="130629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5859004" y="5750380"/>
              <a:ext cx="5429958" cy="0"/>
            </a:xfrm>
            <a:prstGeom prst="line">
              <a:avLst/>
            </a:prstGeom>
            <a:ln>
              <a:solidFill>
                <a:srgbClr val="999A98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Oval 28"/>
            <p:cNvSpPr/>
            <p:nvPr/>
          </p:nvSpPr>
          <p:spPr>
            <a:xfrm>
              <a:off x="5594142" y="5685251"/>
              <a:ext cx="130258" cy="130258"/>
            </a:xfrm>
            <a:prstGeom prst="ellipse">
              <a:avLst/>
            </a:prstGeom>
            <a:solidFill>
              <a:srgbClr val="0E6C4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11425584" y="5684880"/>
              <a:ext cx="129134" cy="129134"/>
            </a:xfrm>
            <a:prstGeom prst="ellipse">
              <a:avLst/>
            </a:prstGeom>
            <a:solidFill>
              <a:srgbClr val="C9161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841" y="5539474"/>
            <a:ext cx="585267" cy="51820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083" y="7702662"/>
            <a:ext cx="688908" cy="365792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B3EBD1AE-4470-4956-AB4D-A9AD013E38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585" y="0"/>
            <a:ext cx="871041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06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2"/>
          <p:cNvSpPr/>
          <p:nvPr/>
        </p:nvSpPr>
        <p:spPr>
          <a:xfrm>
            <a:off x="17337977" y="9419873"/>
            <a:ext cx="426773" cy="461666"/>
          </a:xfrm>
          <a:prstGeom prst="rect">
            <a:avLst/>
          </a:prstGeom>
        </p:spPr>
        <p:txBody>
          <a:bodyPr wrap="none" lIns="137160" tIns="68580" rIns="137160" bIns="68580">
            <a:spAutoFit/>
          </a:bodyPr>
          <a:lstStyle/>
          <a:p>
            <a:pPr algn="r"/>
            <a:fld id="{149B6D55-4680-4DC5-B665-330CCBA60EFE}" type="slidenum">
              <a:rPr lang="ru-RU" sz="2100">
                <a:solidFill>
                  <a:srgbClr val="75787B"/>
                </a:solidFill>
                <a:latin typeface="Arial"/>
                <a:ea typeface="Lato" panose="020F0502020204030203" pitchFamily="34" charset="0"/>
                <a:cs typeface="Arial"/>
              </a:rPr>
              <a:pPr algn="r"/>
              <a:t>3</a:t>
            </a:fld>
            <a:endParaRPr lang="ru-RU" sz="2100" dirty="0">
              <a:solidFill>
                <a:srgbClr val="75787B"/>
              </a:solidFill>
              <a:latin typeface="Arial"/>
              <a:ea typeface="Lato" panose="020F0502020204030203" pitchFamily="34" charset="0"/>
              <a:cs typeface="Arial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0005256" y="2783786"/>
            <a:ext cx="5838578" cy="2029680"/>
          </a:xfrm>
          <a:prstGeom prst="rect">
            <a:avLst/>
          </a:prstGeom>
        </p:spPr>
        <p:txBody>
          <a:bodyPr lIns="137160" tIns="68580" rIns="137160" bIns="6858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spc="150" dirty="0" err="1">
                <a:solidFill>
                  <a:schemeClr val="accent1">
                    <a:lumMod val="75000"/>
                  </a:schemeClr>
                </a:solidFill>
                <a:latin typeface="Arial"/>
                <a:ea typeface="Lato" panose="020F0502020204030203" pitchFamily="34" charset="0"/>
                <a:cs typeface="Arial"/>
              </a:rPr>
              <a:t>Obiettivi</a:t>
            </a:r>
            <a:endParaRPr lang="en-US" sz="6000" b="1" spc="150" dirty="0">
              <a:solidFill>
                <a:schemeClr val="accent1">
                  <a:lumMod val="75000"/>
                </a:schemeClr>
              </a:solidFill>
              <a:latin typeface="Arial"/>
              <a:ea typeface="Lato" panose="020F0502020204030203" pitchFamily="34" charset="0"/>
              <a:cs typeface="Arial"/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10087541" y="5153602"/>
            <a:ext cx="6643122" cy="4447598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600" dirty="0">
                <a:latin typeface="Arial Rounded MT Bold" panose="020F0704030504030204" pitchFamily="34" charset="0"/>
              </a:rPr>
              <a:t>Aumentare il numero delle aziende italiane che esportano nel </a:t>
            </a:r>
            <a:r>
              <a:rPr lang="it-IT" sz="2600" dirty="0" err="1">
                <a:latin typeface="Arial Rounded MT Bold" panose="020F0704030504030204" pitchFamily="34" charset="0"/>
              </a:rPr>
              <a:t>marketplace</a:t>
            </a:r>
            <a:r>
              <a:rPr lang="it-IT" sz="2600" dirty="0">
                <a:latin typeface="Arial Rounded MT Bold" panose="020F0704030504030204" pitchFamily="34" charset="0"/>
              </a:rPr>
              <a:t> Amazon:</a:t>
            </a:r>
            <a:br>
              <a:rPr lang="it-IT" sz="2600" dirty="0">
                <a:latin typeface="Arial Rounded MT Bold" panose="020F0704030504030204" pitchFamily="34" charset="0"/>
              </a:rPr>
            </a:br>
            <a:endParaRPr lang="it-IT" sz="2600" dirty="0">
              <a:latin typeface="Arial Rounded MT Bold" panose="020F070403050403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it-IT" sz="2200" dirty="0">
                <a:latin typeface="Arial Rounded MT Bold" panose="020F0704030504030204" pitchFamily="34" charset="0"/>
              </a:rPr>
              <a:t>+ </a:t>
            </a:r>
            <a:r>
              <a:rPr lang="it-IT" sz="2200" b="1" dirty="0">
                <a:latin typeface="Arial Rounded MT Bold" panose="020F0704030504030204" pitchFamily="34" charset="0"/>
              </a:rPr>
              <a:t>600 </a:t>
            </a:r>
            <a:r>
              <a:rPr lang="it-IT" sz="2200" dirty="0">
                <a:latin typeface="Arial Rounded MT Bold" panose="020F0704030504030204" pitchFamily="34" charset="0"/>
              </a:rPr>
              <a:t>nuove aziende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it-IT" sz="2200" dirty="0">
                <a:latin typeface="Arial Rounded MT Bold" panose="020F0704030504030204" pitchFamily="34" charset="0"/>
              </a:rPr>
              <a:t>di cui almeno </a:t>
            </a:r>
            <a:r>
              <a:rPr lang="it-IT" sz="2200" b="1" dirty="0">
                <a:latin typeface="Arial Rounded MT Bold" panose="020F0704030504030204" pitchFamily="34" charset="0"/>
              </a:rPr>
              <a:t>350</a:t>
            </a:r>
            <a:r>
              <a:rPr lang="it-IT" sz="2200" dirty="0">
                <a:latin typeface="Arial Rounded MT Bold" panose="020F0704030504030204" pitchFamily="34" charset="0"/>
              </a:rPr>
              <a:t> </a:t>
            </a:r>
            <a:r>
              <a:rPr lang="it-IT" sz="2200" i="1" dirty="0">
                <a:latin typeface="Arial Rounded MT Bold" panose="020F0704030504030204" pitchFamily="34" charset="0"/>
              </a:rPr>
              <a:t>zero export companies</a:t>
            </a:r>
            <a:br>
              <a:rPr lang="it-IT" sz="2200" i="1" dirty="0">
                <a:latin typeface="Arial Rounded MT Bold" panose="020F0704030504030204" pitchFamily="34" charset="0"/>
              </a:rPr>
            </a:br>
            <a:endParaRPr lang="it-IT" sz="2200" i="1" dirty="0">
              <a:latin typeface="Arial Rounded MT Bold" panose="020F0704030504030204" pitchFamily="34" charset="0"/>
            </a:endParaRPr>
          </a:p>
          <a:p>
            <a:r>
              <a:rPr lang="it-IT" sz="2600" dirty="0">
                <a:latin typeface="Arial Rounded MT Bold" panose="020F0704030504030204" pitchFamily="34" charset="0"/>
              </a:rPr>
              <a:t>Generare un </a:t>
            </a:r>
            <a:r>
              <a:rPr lang="it-IT" sz="2600" b="1" dirty="0" err="1">
                <a:latin typeface="Arial Rounded MT Bold" panose="020F0704030504030204" pitchFamily="34" charset="0"/>
              </a:rPr>
              <a:t>boost</a:t>
            </a:r>
            <a:r>
              <a:rPr lang="it-IT" sz="2600" b="1" dirty="0">
                <a:latin typeface="Arial Rounded MT Bold" panose="020F0704030504030204" pitchFamily="34" charset="0"/>
              </a:rPr>
              <a:t> di traffico </a:t>
            </a:r>
            <a:r>
              <a:rPr lang="it-IT" sz="2600" dirty="0">
                <a:latin typeface="Arial Rounded MT Bold" panose="020F0704030504030204" pitchFamily="34" charset="0"/>
              </a:rPr>
              <a:t>in grado di stimolare le vendite</a:t>
            </a:r>
          </a:p>
          <a:p>
            <a:pPr marL="0" indent="0">
              <a:lnSpc>
                <a:spcPct val="120000"/>
              </a:lnSpc>
              <a:spcBef>
                <a:spcPts val="1800"/>
              </a:spcBef>
              <a:buNone/>
            </a:pPr>
            <a:endParaRPr lang="en-US" sz="1800" dirty="0">
              <a:solidFill>
                <a:srgbClr val="75787B"/>
              </a:solidFill>
              <a:latin typeface="Arial"/>
              <a:ea typeface="Karla" pitchFamily="2" charset="0"/>
              <a:cs typeface="Arial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0100" y="706054"/>
            <a:ext cx="1991251" cy="102407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9947316" y="4862690"/>
            <a:ext cx="5960576" cy="130629"/>
            <a:chOff x="5594142" y="5684880"/>
            <a:chExt cx="5960576" cy="130629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5859004" y="5750380"/>
              <a:ext cx="5429958" cy="0"/>
            </a:xfrm>
            <a:prstGeom prst="line">
              <a:avLst/>
            </a:prstGeom>
            <a:ln>
              <a:solidFill>
                <a:srgbClr val="999A98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5594142" y="5685251"/>
              <a:ext cx="130258" cy="130258"/>
            </a:xfrm>
            <a:prstGeom prst="ellipse">
              <a:avLst/>
            </a:prstGeom>
            <a:solidFill>
              <a:srgbClr val="0E6C4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11425584" y="5684880"/>
              <a:ext cx="129134" cy="129134"/>
            </a:xfrm>
            <a:prstGeom prst="ellipse">
              <a:avLst/>
            </a:prstGeom>
            <a:solidFill>
              <a:srgbClr val="C9161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pic>
        <p:nvPicPr>
          <p:cNvPr id="7" name="Immagine 6">
            <a:extLst>
              <a:ext uri="{FF2B5EF4-FFF2-40B4-BE49-F238E27FC236}">
                <a16:creationId xmlns:a16="http://schemas.microsoft.com/office/drawing/2014/main" id="{87D88B3D-CF05-42DB-9EB1-285468A1A2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71593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028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1148251" y="2925941"/>
            <a:ext cx="5838578" cy="2029680"/>
          </a:xfrm>
          <a:prstGeom prst="rect">
            <a:avLst/>
          </a:prstGeom>
        </p:spPr>
        <p:txBody>
          <a:bodyPr lIns="137160" tIns="68580" rIns="137160" bIns="6858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spc="150" dirty="0" err="1">
                <a:solidFill>
                  <a:schemeClr val="accent1">
                    <a:lumMod val="75000"/>
                  </a:schemeClr>
                </a:solidFill>
                <a:latin typeface="Arial"/>
                <a:ea typeface="Lato" panose="020F0502020204030203" pitchFamily="34" charset="0"/>
                <a:cs typeface="Arial"/>
              </a:rPr>
              <a:t>Visibilità</a:t>
            </a:r>
            <a:r>
              <a:rPr lang="en-US" sz="6000" b="1" spc="150" dirty="0">
                <a:solidFill>
                  <a:schemeClr val="accent1">
                    <a:lumMod val="75000"/>
                  </a:schemeClr>
                </a:solidFill>
                <a:latin typeface="Arial"/>
                <a:ea typeface="Lato" panose="020F0502020204030203" pitchFamily="34" charset="0"/>
                <a:cs typeface="Arial"/>
              </a:rPr>
              <a:t> e </a:t>
            </a:r>
            <a:r>
              <a:rPr lang="en-US" sz="6000" b="1" spc="150" dirty="0" err="1">
                <a:solidFill>
                  <a:schemeClr val="accent1">
                    <a:lumMod val="75000"/>
                  </a:schemeClr>
                </a:solidFill>
                <a:latin typeface="Arial"/>
                <a:ea typeface="Lato" panose="020F0502020204030203" pitchFamily="34" charset="0"/>
                <a:cs typeface="Arial"/>
              </a:rPr>
              <a:t>traffico</a:t>
            </a:r>
            <a:endParaRPr lang="en-US" sz="6000" b="1" spc="150" dirty="0">
              <a:solidFill>
                <a:schemeClr val="accent1">
                  <a:lumMod val="75000"/>
                </a:schemeClr>
              </a:solidFill>
              <a:latin typeface="Arial"/>
              <a:ea typeface="Lato" panose="020F0502020204030203" pitchFamily="34" charset="0"/>
              <a:cs typeface="Arial"/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1339305" y="5182081"/>
            <a:ext cx="5169690" cy="2986597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600" dirty="0">
                <a:latin typeface="Arial Rounded MT Bold" panose="020F0704030504030204" pitchFamily="34" charset="0"/>
              </a:rPr>
              <a:t>Le aziende beneficiano per 18 mesi  di </a:t>
            </a:r>
            <a:r>
              <a:rPr lang="it-IT" sz="2600" b="1" dirty="0">
                <a:latin typeface="Arial Rounded MT Bold" panose="020F0704030504030204" pitchFamily="34" charset="0"/>
              </a:rPr>
              <a:t>un</a:t>
            </a:r>
            <a:r>
              <a:rPr lang="it-IT" sz="2600" dirty="0">
                <a:latin typeface="Arial Rounded MT Bold" panose="020F0704030504030204" pitchFamily="34" charset="0"/>
              </a:rPr>
              <a:t> </a:t>
            </a:r>
            <a:r>
              <a:rPr lang="it-IT" sz="2600" b="1" dirty="0">
                <a:latin typeface="Arial Rounded MT Bold" panose="020F0704030504030204" pitchFamily="34" charset="0"/>
              </a:rPr>
              <a:t>flusso aggiuntivo di traffico</a:t>
            </a:r>
          </a:p>
          <a:p>
            <a:pPr marL="0" indent="0">
              <a:buNone/>
            </a:pPr>
            <a:endParaRPr lang="it-IT" sz="2600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it-IT" sz="2600" dirty="0">
                <a:latin typeface="Arial Rounded MT Bold" panose="020F0704030504030204" pitchFamily="34" charset="0"/>
              </a:rPr>
              <a:t>Campagne di advertising digitale mirate e finanziate dall’Agenzia ICE </a:t>
            </a:r>
            <a:r>
              <a:rPr lang="it-IT" sz="2600" b="1" dirty="0">
                <a:latin typeface="Arial Rounded MT Bold" panose="020F0704030504030204" pitchFamily="34" charset="0"/>
              </a:rPr>
              <a:t>generano visibilità e stimolano le vendite</a:t>
            </a:r>
            <a:endParaRPr lang="it-IT" sz="2600" dirty="0">
              <a:latin typeface="Arial Rounded MT Bold" panose="020F07040305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1800"/>
              </a:spcBef>
              <a:buNone/>
            </a:pPr>
            <a:endParaRPr lang="en-US" sz="1800" dirty="0">
              <a:solidFill>
                <a:srgbClr val="75787B"/>
              </a:solidFill>
              <a:latin typeface="Arial"/>
              <a:ea typeface="Karla" pitchFamily="2" charset="0"/>
              <a:cs typeface="Arial"/>
            </a:endParaRPr>
          </a:p>
        </p:txBody>
      </p:sp>
      <p:sp>
        <p:nvSpPr>
          <p:cNvPr id="16" name="Прямоугольник 2"/>
          <p:cNvSpPr/>
          <p:nvPr/>
        </p:nvSpPr>
        <p:spPr>
          <a:xfrm>
            <a:off x="8159705" y="9220850"/>
            <a:ext cx="426773" cy="461666"/>
          </a:xfrm>
          <a:prstGeom prst="rect">
            <a:avLst/>
          </a:prstGeom>
        </p:spPr>
        <p:txBody>
          <a:bodyPr wrap="none" lIns="137160" tIns="68580" rIns="137160" bIns="68580">
            <a:spAutoFit/>
          </a:bodyPr>
          <a:lstStyle/>
          <a:p>
            <a:pPr algn="r"/>
            <a:fld id="{149B6D55-4680-4DC5-B665-330CCBA60EFE}" type="slidenum">
              <a:rPr lang="ru-RU" sz="2100">
                <a:solidFill>
                  <a:srgbClr val="75787F"/>
                </a:solidFill>
                <a:latin typeface="Arial"/>
                <a:ea typeface="Lato" panose="020F0502020204030203" pitchFamily="34" charset="0"/>
                <a:cs typeface="Arial"/>
              </a:rPr>
              <a:pPr algn="r"/>
              <a:t>4</a:t>
            </a:fld>
            <a:endParaRPr lang="ru-RU" sz="2100" dirty="0">
              <a:solidFill>
                <a:srgbClr val="75787F"/>
              </a:solidFill>
              <a:latin typeface="Arial"/>
              <a:ea typeface="Lato" panose="020F0502020204030203" pitchFamily="34" charset="0"/>
              <a:cs typeface="Arial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129" y="706054"/>
            <a:ext cx="1991251" cy="102407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148251" y="4970483"/>
            <a:ext cx="5960576" cy="130629"/>
            <a:chOff x="5594142" y="5684880"/>
            <a:chExt cx="5960576" cy="130629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5859004" y="5750380"/>
              <a:ext cx="5429958" cy="0"/>
            </a:xfrm>
            <a:prstGeom prst="line">
              <a:avLst/>
            </a:prstGeom>
            <a:ln>
              <a:solidFill>
                <a:srgbClr val="999A98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Oval 28"/>
            <p:cNvSpPr/>
            <p:nvPr/>
          </p:nvSpPr>
          <p:spPr>
            <a:xfrm>
              <a:off x="5594142" y="5685251"/>
              <a:ext cx="130258" cy="130258"/>
            </a:xfrm>
            <a:prstGeom prst="ellipse">
              <a:avLst/>
            </a:prstGeom>
            <a:solidFill>
              <a:srgbClr val="0E6C4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11425584" y="5684880"/>
              <a:ext cx="129134" cy="129134"/>
            </a:xfrm>
            <a:prstGeom prst="ellipse">
              <a:avLst/>
            </a:prstGeom>
            <a:solidFill>
              <a:srgbClr val="C9161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F6171131-6BB6-44A7-B861-C93AF14DC5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1" y="0"/>
            <a:ext cx="8686800" cy="1030504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928436">
            <a:off x="571830" y="5246768"/>
            <a:ext cx="634039" cy="640135"/>
          </a:xfrm>
          <a:prstGeom prst="rect">
            <a:avLst/>
          </a:prstGeom>
        </p:spPr>
      </p:pic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D37A5EF5-86A9-48CE-B42C-889FF23E45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7359" y="6740654"/>
            <a:ext cx="641946" cy="54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7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CD44B81-8BDA-4DD8-8EAE-E2A1CB962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431" y="0"/>
            <a:ext cx="6760819" cy="102913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165" y="697850"/>
            <a:ext cx="2006463" cy="103235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6AD9B5D-313D-45A0-9618-CD623DE219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" y="0"/>
            <a:ext cx="4489120" cy="1029130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6688B99-3F90-4184-9D21-FEFF691CFD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481" y="0"/>
            <a:ext cx="4489120" cy="1029130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FDFAA65F-B8F9-4894-B48D-BCF31BA027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3601" y="1"/>
            <a:ext cx="4824399" cy="10291308"/>
          </a:xfrm>
          <a:prstGeom prst="rect">
            <a:avLst/>
          </a:prstGeom>
        </p:spPr>
      </p:pic>
      <p:pic>
        <p:nvPicPr>
          <p:cNvPr id="17" name="Picture 18">
            <a:extLst>
              <a:ext uri="{FF2B5EF4-FFF2-40B4-BE49-F238E27FC236}">
                <a16:creationId xmlns:a16="http://schemas.microsoft.com/office/drawing/2014/main" id="{5350DF1E-EFAF-4D2E-B48F-465B1974AB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565" y="850250"/>
            <a:ext cx="2006463" cy="103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29261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Прямоугольник 36"/>
          <p:cNvSpPr/>
          <p:nvPr/>
        </p:nvSpPr>
        <p:spPr>
          <a:xfrm>
            <a:off x="2194013" y="5462918"/>
            <a:ext cx="1901483" cy="440377"/>
          </a:xfrm>
          <a:prstGeom prst="rect">
            <a:avLst/>
          </a:prstGeom>
        </p:spPr>
        <p:txBody>
          <a:bodyPr wrap="none" lIns="137160" tIns="68580" rIns="137160" bIns="6858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b="1" dirty="0">
                <a:solidFill>
                  <a:srgbClr val="75787B"/>
                </a:solidFill>
                <a:latin typeface="Arial"/>
                <a:ea typeface="Karla" pitchFamily="2" charset="0"/>
                <a:cs typeface="Arial"/>
              </a:rPr>
              <a:t>REGNO UNITO</a:t>
            </a:r>
          </a:p>
        </p:txBody>
      </p:sp>
      <p:sp>
        <p:nvSpPr>
          <p:cNvPr id="38" name="Текст 11"/>
          <p:cNvSpPr txBox="1">
            <a:spLocks/>
          </p:cNvSpPr>
          <p:nvPr/>
        </p:nvSpPr>
        <p:spPr>
          <a:xfrm>
            <a:off x="894441" y="5431303"/>
            <a:ext cx="1312646" cy="910904"/>
          </a:xfrm>
          <a:prstGeom prst="rect">
            <a:avLst/>
          </a:prstGeom>
        </p:spPr>
        <p:txBody>
          <a:bodyPr lIns="137160" tIns="68580" rIns="137160" bIns="6858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sz="5300" b="1" dirty="0">
              <a:solidFill>
                <a:srgbClr val="999A98"/>
              </a:solidFill>
              <a:latin typeface="Arial"/>
              <a:cs typeface="Arial"/>
            </a:endParaRPr>
          </a:p>
        </p:txBody>
      </p:sp>
      <p:sp>
        <p:nvSpPr>
          <p:cNvPr id="39" name="Прямоугольник 36"/>
          <p:cNvSpPr/>
          <p:nvPr/>
        </p:nvSpPr>
        <p:spPr>
          <a:xfrm>
            <a:off x="2194013" y="6512070"/>
            <a:ext cx="1247329" cy="440377"/>
          </a:xfrm>
          <a:prstGeom prst="rect">
            <a:avLst/>
          </a:prstGeom>
        </p:spPr>
        <p:txBody>
          <a:bodyPr wrap="none" lIns="137160" tIns="68580" rIns="137160" bIns="6858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b="1" dirty="0">
                <a:solidFill>
                  <a:srgbClr val="75787B"/>
                </a:solidFill>
                <a:latin typeface="Arial"/>
                <a:ea typeface="Karla" pitchFamily="2" charset="0"/>
                <a:cs typeface="Arial"/>
              </a:rPr>
              <a:t>SPAGNA</a:t>
            </a:r>
          </a:p>
        </p:txBody>
      </p:sp>
      <p:sp>
        <p:nvSpPr>
          <p:cNvPr id="44" name="Прямоугольник 36"/>
          <p:cNvSpPr/>
          <p:nvPr/>
        </p:nvSpPr>
        <p:spPr>
          <a:xfrm>
            <a:off x="5259594" y="6542750"/>
            <a:ext cx="1533753" cy="440377"/>
          </a:xfrm>
          <a:prstGeom prst="rect">
            <a:avLst/>
          </a:prstGeom>
        </p:spPr>
        <p:txBody>
          <a:bodyPr wrap="none" lIns="137160" tIns="68580" rIns="137160" bIns="6858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b="1" dirty="0">
                <a:solidFill>
                  <a:srgbClr val="75787B"/>
                </a:solidFill>
                <a:latin typeface="Arial"/>
                <a:ea typeface="Karla" pitchFamily="2" charset="0"/>
                <a:cs typeface="Arial"/>
              </a:rPr>
              <a:t>GERMANIA</a:t>
            </a:r>
          </a:p>
        </p:txBody>
      </p:sp>
      <p:sp>
        <p:nvSpPr>
          <p:cNvPr id="55" name="Прямоугольник 2"/>
          <p:cNvSpPr/>
          <p:nvPr/>
        </p:nvSpPr>
        <p:spPr>
          <a:xfrm>
            <a:off x="8074403" y="9419873"/>
            <a:ext cx="426773" cy="461666"/>
          </a:xfrm>
          <a:prstGeom prst="rect">
            <a:avLst/>
          </a:prstGeom>
        </p:spPr>
        <p:txBody>
          <a:bodyPr wrap="none" lIns="137160" tIns="68580" rIns="137160" bIns="68580">
            <a:spAutoFit/>
          </a:bodyPr>
          <a:lstStyle/>
          <a:p>
            <a:pPr algn="r"/>
            <a:fld id="{149B6D55-4680-4DC5-B665-330CCBA60EFE}" type="slidenum">
              <a:rPr lang="ru-RU" sz="2100">
                <a:solidFill>
                  <a:srgbClr val="999A98"/>
                </a:solidFill>
                <a:latin typeface="Arial"/>
                <a:ea typeface="Lato" panose="020F0502020204030203" pitchFamily="34" charset="0"/>
                <a:cs typeface="Arial"/>
              </a:rPr>
              <a:pPr algn="r"/>
              <a:t>6</a:t>
            </a:fld>
            <a:endParaRPr lang="ru-RU" sz="2100" dirty="0">
              <a:solidFill>
                <a:srgbClr val="999A98"/>
              </a:solidFill>
              <a:latin typeface="Arial"/>
              <a:ea typeface="Lato" panose="020F0502020204030203" pitchFamily="34" charset="0"/>
              <a:cs typeface="Arial"/>
            </a:endParaRPr>
          </a:p>
        </p:txBody>
      </p:sp>
      <p:sp>
        <p:nvSpPr>
          <p:cNvPr id="22" name="Прямоугольник 2"/>
          <p:cNvSpPr/>
          <p:nvPr/>
        </p:nvSpPr>
        <p:spPr>
          <a:xfrm>
            <a:off x="8074403" y="9419873"/>
            <a:ext cx="426773" cy="461666"/>
          </a:xfrm>
          <a:prstGeom prst="rect">
            <a:avLst/>
          </a:prstGeom>
        </p:spPr>
        <p:txBody>
          <a:bodyPr wrap="none" lIns="137160" tIns="68580" rIns="137160" bIns="68580">
            <a:spAutoFit/>
          </a:bodyPr>
          <a:lstStyle/>
          <a:p>
            <a:pPr algn="r"/>
            <a:fld id="{149B6D55-4680-4DC5-B665-330CCBA60EFE}" type="slidenum">
              <a:rPr lang="ru-RU" sz="2100">
                <a:solidFill>
                  <a:srgbClr val="75787B"/>
                </a:solidFill>
                <a:latin typeface="Arial"/>
                <a:ea typeface="Lato" panose="020F0502020204030203" pitchFamily="34" charset="0"/>
                <a:cs typeface="Arial"/>
              </a:rPr>
              <a:pPr algn="r"/>
              <a:t>6</a:t>
            </a:fld>
            <a:endParaRPr lang="ru-RU" sz="2100" dirty="0">
              <a:solidFill>
                <a:srgbClr val="75787B"/>
              </a:solidFill>
              <a:latin typeface="Arial"/>
              <a:ea typeface="Lato" panose="020F0502020204030203" pitchFamily="34" charset="0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129" y="706054"/>
            <a:ext cx="1991251" cy="102407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104161" y="5003796"/>
            <a:ext cx="5960576" cy="130629"/>
            <a:chOff x="5594142" y="5684880"/>
            <a:chExt cx="5960576" cy="130629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5859004" y="5750380"/>
              <a:ext cx="5429958" cy="0"/>
            </a:xfrm>
            <a:prstGeom prst="line">
              <a:avLst/>
            </a:prstGeom>
            <a:ln>
              <a:solidFill>
                <a:srgbClr val="999A98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>
              <a:off x="5594142" y="5685251"/>
              <a:ext cx="130258" cy="130258"/>
            </a:xfrm>
            <a:prstGeom prst="ellipse">
              <a:avLst/>
            </a:prstGeom>
            <a:solidFill>
              <a:srgbClr val="0E6C4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11425584" y="5684880"/>
              <a:ext cx="129134" cy="129134"/>
            </a:xfrm>
            <a:prstGeom prst="ellipse">
              <a:avLst/>
            </a:prstGeom>
            <a:solidFill>
              <a:srgbClr val="C9161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26" name="Заголовок 1"/>
          <p:cNvSpPr txBox="1">
            <a:spLocks/>
          </p:cNvSpPr>
          <p:nvPr/>
        </p:nvSpPr>
        <p:spPr>
          <a:xfrm>
            <a:off x="1148251" y="2925941"/>
            <a:ext cx="5838578" cy="2029680"/>
          </a:xfrm>
          <a:prstGeom prst="rect">
            <a:avLst/>
          </a:prstGeom>
        </p:spPr>
        <p:txBody>
          <a:bodyPr lIns="137160" tIns="68580" rIns="137160" bIns="6858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spc="150" dirty="0">
                <a:solidFill>
                  <a:schemeClr val="accent1">
                    <a:lumMod val="75000"/>
                  </a:schemeClr>
                </a:solidFill>
                <a:latin typeface="Arial"/>
                <a:ea typeface="Lato" panose="020F0502020204030203" pitchFamily="34" charset="0"/>
                <a:cs typeface="Arial"/>
              </a:rPr>
              <a:t>I </a:t>
            </a:r>
            <a:r>
              <a:rPr lang="en-US" sz="6000" b="1" spc="150" dirty="0" err="1">
                <a:solidFill>
                  <a:schemeClr val="accent1">
                    <a:lumMod val="75000"/>
                  </a:schemeClr>
                </a:solidFill>
                <a:latin typeface="Arial"/>
                <a:ea typeface="Lato" panose="020F0502020204030203" pitchFamily="34" charset="0"/>
                <a:cs typeface="Arial"/>
              </a:rPr>
              <a:t>mercati</a:t>
            </a:r>
            <a:r>
              <a:rPr lang="en-US" sz="6000" b="1" spc="150" dirty="0">
                <a:solidFill>
                  <a:schemeClr val="accent1">
                    <a:lumMod val="75000"/>
                  </a:schemeClr>
                </a:solidFill>
                <a:latin typeface="Arial"/>
                <a:ea typeface="Lato" panose="020F0502020204030203" pitchFamily="34" charset="0"/>
                <a:cs typeface="Arial"/>
              </a:rPr>
              <a:t> target</a:t>
            </a:r>
            <a:endParaRPr lang="ru-RU" sz="6000" b="1" spc="150" dirty="0">
              <a:solidFill>
                <a:schemeClr val="accent1">
                  <a:lumMod val="75000"/>
                </a:schemeClr>
              </a:solidFill>
              <a:latin typeface="Arial"/>
              <a:ea typeface="Lato" panose="020F0502020204030203" pitchFamily="34" charset="0"/>
              <a:cs typeface="Arial"/>
            </a:endParaRPr>
          </a:p>
        </p:txBody>
      </p:sp>
      <p:sp>
        <p:nvSpPr>
          <p:cNvPr id="19" name="Прямоугольник 36">
            <a:extLst>
              <a:ext uri="{FF2B5EF4-FFF2-40B4-BE49-F238E27FC236}">
                <a16:creationId xmlns:a16="http://schemas.microsoft.com/office/drawing/2014/main" id="{2E614811-2516-43F0-A701-CB21E86171E9}"/>
              </a:ext>
            </a:extLst>
          </p:cNvPr>
          <p:cNvSpPr/>
          <p:nvPr/>
        </p:nvSpPr>
        <p:spPr>
          <a:xfrm>
            <a:off x="5259594" y="5462918"/>
            <a:ext cx="1315745" cy="440377"/>
          </a:xfrm>
          <a:prstGeom prst="rect">
            <a:avLst/>
          </a:prstGeom>
        </p:spPr>
        <p:txBody>
          <a:bodyPr wrap="none" lIns="137160" tIns="68580" rIns="137160" bIns="6858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b="1" dirty="0">
                <a:solidFill>
                  <a:srgbClr val="75787B"/>
                </a:solidFill>
                <a:latin typeface="Arial"/>
                <a:ea typeface="Karla" pitchFamily="2" charset="0"/>
                <a:cs typeface="Arial"/>
              </a:rPr>
              <a:t>FRANCIA</a:t>
            </a:r>
          </a:p>
        </p:txBody>
      </p:sp>
      <p:sp>
        <p:nvSpPr>
          <p:cNvPr id="23" name="Прямоугольник 36">
            <a:extLst>
              <a:ext uri="{FF2B5EF4-FFF2-40B4-BE49-F238E27FC236}">
                <a16:creationId xmlns:a16="http://schemas.microsoft.com/office/drawing/2014/main" id="{5DFC09D6-7669-4BCD-877C-6DAEC98BA212}"/>
              </a:ext>
            </a:extLst>
          </p:cNvPr>
          <p:cNvSpPr/>
          <p:nvPr/>
        </p:nvSpPr>
        <p:spPr>
          <a:xfrm>
            <a:off x="2058887" y="7502830"/>
            <a:ext cx="1576457" cy="803297"/>
          </a:xfrm>
          <a:prstGeom prst="rect">
            <a:avLst/>
          </a:prstGeom>
        </p:spPr>
        <p:txBody>
          <a:bodyPr wrap="none" lIns="137160" tIns="68580" rIns="137160" bIns="6858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b="1" dirty="0">
                <a:solidFill>
                  <a:srgbClr val="75787B"/>
                </a:solidFill>
                <a:latin typeface="Arial"/>
                <a:ea typeface="Karla" pitchFamily="2" charset="0"/>
                <a:cs typeface="Arial"/>
              </a:rPr>
              <a:t>STATI UNITI</a:t>
            </a:r>
          </a:p>
          <a:p>
            <a:pPr>
              <a:lnSpc>
                <a:spcPct val="120000"/>
              </a:lnSpc>
            </a:pPr>
            <a:r>
              <a:rPr lang="en-US" sz="1800" b="1" dirty="0">
                <a:solidFill>
                  <a:srgbClr val="75787B"/>
                </a:solidFill>
                <a:latin typeface="Arial"/>
                <a:ea typeface="Karla" pitchFamily="2" charset="0"/>
                <a:cs typeface="Arial"/>
              </a:rPr>
              <a:t>D’AMERICA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BAA86B66-0D9E-4800-8B9D-F0B1629683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445" y="-22226"/>
            <a:ext cx="8642555" cy="10344437"/>
          </a:xfrm>
          <a:prstGeom prst="rect">
            <a:avLst/>
          </a:prstGeom>
        </p:spPr>
      </p:pic>
      <p:pic>
        <p:nvPicPr>
          <p:cNvPr id="28" name="Elemento grafico 27">
            <a:extLst>
              <a:ext uri="{FF2B5EF4-FFF2-40B4-BE49-F238E27FC236}">
                <a16:creationId xmlns:a16="http://schemas.microsoft.com/office/drawing/2014/main" id="{313C94A5-57B0-4EB5-9DD4-97A339B1FC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19671" y="5382473"/>
            <a:ext cx="1095375" cy="733425"/>
          </a:xfrm>
          <a:prstGeom prst="rect">
            <a:avLst/>
          </a:prstGeom>
        </p:spPr>
      </p:pic>
      <p:pic>
        <p:nvPicPr>
          <p:cNvPr id="29" name="Elemento grafico 28">
            <a:extLst>
              <a:ext uri="{FF2B5EF4-FFF2-40B4-BE49-F238E27FC236}">
                <a16:creationId xmlns:a16="http://schemas.microsoft.com/office/drawing/2014/main" id="{A6EFE831-F106-4975-90CE-A946BF0B27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83203" y="5382472"/>
            <a:ext cx="1095375" cy="733425"/>
          </a:xfrm>
          <a:prstGeom prst="rect">
            <a:avLst/>
          </a:prstGeom>
        </p:spPr>
      </p:pic>
      <p:pic>
        <p:nvPicPr>
          <p:cNvPr id="30" name="Elemento grafico 29">
            <a:extLst>
              <a:ext uri="{FF2B5EF4-FFF2-40B4-BE49-F238E27FC236}">
                <a16:creationId xmlns:a16="http://schemas.microsoft.com/office/drawing/2014/main" id="{7854FF46-DD72-4E47-BCD9-60B87F89A0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269919" y="6396225"/>
            <a:ext cx="1095375" cy="733425"/>
          </a:xfrm>
          <a:prstGeom prst="rect">
            <a:avLst/>
          </a:prstGeom>
        </p:spPr>
      </p:pic>
      <p:pic>
        <p:nvPicPr>
          <p:cNvPr id="31" name="Elemento grafico 30">
            <a:extLst>
              <a:ext uri="{FF2B5EF4-FFF2-40B4-BE49-F238E27FC236}">
                <a16:creationId xmlns:a16="http://schemas.microsoft.com/office/drawing/2014/main" id="{2368B7DF-3E88-4FA7-A288-B0B1B79B87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61075" y="6396225"/>
            <a:ext cx="1095375" cy="733425"/>
          </a:xfrm>
          <a:prstGeom prst="rect">
            <a:avLst/>
          </a:prstGeom>
        </p:spPr>
      </p:pic>
      <p:pic>
        <p:nvPicPr>
          <p:cNvPr id="32" name="Elemento grafico 31">
            <a:extLst>
              <a:ext uri="{FF2B5EF4-FFF2-40B4-BE49-F238E27FC236}">
                <a16:creationId xmlns:a16="http://schemas.microsoft.com/office/drawing/2014/main" id="{AE89ECA8-29B3-4843-8E44-03DB404F60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60427" y="7502830"/>
            <a:ext cx="109537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753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3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4" grpId="0"/>
      <p:bldP spid="26" grpId="0"/>
      <p:bldP spid="19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2"/>
          <p:cNvSpPr/>
          <p:nvPr/>
        </p:nvSpPr>
        <p:spPr>
          <a:xfrm>
            <a:off x="8159705" y="9220850"/>
            <a:ext cx="426773" cy="461666"/>
          </a:xfrm>
          <a:prstGeom prst="rect">
            <a:avLst/>
          </a:prstGeom>
        </p:spPr>
        <p:txBody>
          <a:bodyPr wrap="none" lIns="137160" tIns="68580" rIns="137160" bIns="68580">
            <a:spAutoFit/>
          </a:bodyPr>
          <a:lstStyle/>
          <a:p>
            <a:pPr algn="r"/>
            <a:fld id="{149B6D55-4680-4DC5-B665-330CCBA60EFE}" type="slidenum">
              <a:rPr lang="ru-RU" sz="2100">
                <a:solidFill>
                  <a:srgbClr val="75787F"/>
                </a:solidFill>
                <a:latin typeface="Arial"/>
                <a:ea typeface="Lato" panose="020F0502020204030203" pitchFamily="34" charset="0"/>
                <a:cs typeface="Arial"/>
              </a:rPr>
              <a:pPr algn="r"/>
              <a:t>7</a:t>
            </a:fld>
            <a:endParaRPr lang="ru-RU" sz="2100" dirty="0">
              <a:solidFill>
                <a:srgbClr val="75787F"/>
              </a:solidFill>
              <a:latin typeface="Arial"/>
              <a:ea typeface="Lato" panose="020F0502020204030203" pitchFamily="34" charset="0"/>
              <a:cs typeface="Arial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8D7B456-0F20-4258-BA72-5DCF90D90B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71593" cy="10287000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B9EC05CE-69B4-4E4A-BAB9-AC47BCEB9DE8}"/>
              </a:ext>
            </a:extLst>
          </p:cNvPr>
          <p:cNvSpPr txBox="1">
            <a:spLocks/>
          </p:cNvSpPr>
          <p:nvPr/>
        </p:nvSpPr>
        <p:spPr>
          <a:xfrm>
            <a:off x="10087540" y="2346950"/>
            <a:ext cx="5838578" cy="2029680"/>
          </a:xfrm>
          <a:prstGeom prst="rect">
            <a:avLst/>
          </a:prstGeom>
        </p:spPr>
        <p:txBody>
          <a:bodyPr lIns="137160" tIns="68580" rIns="137160" bIns="6858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 b="1" spc="150" dirty="0" err="1">
                <a:solidFill>
                  <a:schemeClr val="accent1">
                    <a:lumMod val="75000"/>
                  </a:schemeClr>
                </a:solidFill>
                <a:latin typeface="Arial"/>
                <a:ea typeface="Lato" panose="020F0502020204030203" pitchFamily="34" charset="0"/>
                <a:cs typeface="Arial"/>
              </a:rPr>
              <a:t>Perché</a:t>
            </a:r>
            <a:r>
              <a:rPr lang="en-US" sz="5500" b="1" spc="150" dirty="0">
                <a:solidFill>
                  <a:schemeClr val="accent1">
                    <a:lumMod val="75000"/>
                  </a:schemeClr>
                </a:solidFill>
                <a:latin typeface="Arial"/>
                <a:ea typeface="Lato" panose="020F0502020204030203" pitchFamily="34" charset="0"/>
                <a:cs typeface="Arial"/>
              </a:rPr>
              <a:t> </a:t>
            </a:r>
            <a:r>
              <a:rPr lang="en-US" sz="5500" b="1" spc="150" dirty="0" err="1">
                <a:solidFill>
                  <a:schemeClr val="accent1">
                    <a:lumMod val="75000"/>
                  </a:schemeClr>
                </a:solidFill>
                <a:latin typeface="Arial"/>
                <a:ea typeface="Lato" panose="020F0502020204030203" pitchFamily="34" charset="0"/>
                <a:cs typeface="Arial"/>
              </a:rPr>
              <a:t>partecipare</a:t>
            </a:r>
            <a:r>
              <a:rPr lang="en-US" sz="5500" b="1" spc="150" dirty="0">
                <a:solidFill>
                  <a:schemeClr val="accent1">
                    <a:lumMod val="75000"/>
                  </a:schemeClr>
                </a:solidFill>
                <a:latin typeface="Arial"/>
                <a:ea typeface="Lato" panose="020F0502020204030203" pitchFamily="34" charset="0"/>
                <a:cs typeface="Arial"/>
              </a:rPr>
              <a:t>?</a:t>
            </a:r>
          </a:p>
        </p:txBody>
      </p:sp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BB2744E6-DA23-4936-945E-4BC274C515CE}"/>
              </a:ext>
            </a:extLst>
          </p:cNvPr>
          <p:cNvSpPr txBox="1">
            <a:spLocks/>
          </p:cNvSpPr>
          <p:nvPr/>
        </p:nvSpPr>
        <p:spPr>
          <a:xfrm>
            <a:off x="10077572" y="4783721"/>
            <a:ext cx="7010277" cy="4067248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b="1" dirty="0">
                <a:latin typeface="Arial Rounded MT Bold" panose="020F0704030504030204" pitchFamily="34" charset="0"/>
              </a:rPr>
              <a:t>Attivare </a:t>
            </a:r>
            <a:r>
              <a:rPr lang="it-IT" sz="2400" dirty="0">
                <a:latin typeface="Arial Rounded MT Bold" panose="020F0704030504030204" pitchFamily="34" charset="0"/>
              </a:rPr>
              <a:t>uno store online ed entrare in un progetto di marketing per il </a:t>
            </a:r>
            <a:r>
              <a:rPr lang="it-IT" sz="2400" i="1" dirty="0">
                <a:latin typeface="Arial Rounded MT Bold" panose="020F0704030504030204" pitchFamily="34" charset="0"/>
              </a:rPr>
              <a:t>made in </a:t>
            </a:r>
            <a:r>
              <a:rPr lang="it-IT" sz="2400" i="1" dirty="0" err="1">
                <a:latin typeface="Arial Rounded MT Bold" panose="020F0704030504030204" pitchFamily="34" charset="0"/>
              </a:rPr>
              <a:t>Italy</a:t>
            </a:r>
            <a:endParaRPr lang="it-IT" sz="2400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it-IT" sz="2400" b="1" dirty="0">
                <a:latin typeface="Arial Rounded MT Bold" panose="020F0704030504030204" pitchFamily="34" charset="0"/>
              </a:rPr>
              <a:t>Aumentare</a:t>
            </a:r>
            <a:r>
              <a:rPr lang="it-IT" sz="2400" dirty="0">
                <a:latin typeface="Arial Rounded MT Bold" panose="020F0704030504030204" pitchFamily="34" charset="0"/>
              </a:rPr>
              <a:t> il numero di visitatori al proprio e-store Amazon grazie ad un investimento trasversale ICE sui mercati esteri target</a:t>
            </a:r>
          </a:p>
          <a:p>
            <a:pPr marL="0" indent="0">
              <a:buNone/>
            </a:pPr>
            <a:r>
              <a:rPr lang="it-IT" sz="2400" b="1" dirty="0">
                <a:latin typeface="Arial Rounded MT Bold" panose="020F0704030504030204" pitchFamily="34" charset="0"/>
              </a:rPr>
              <a:t>Accedere</a:t>
            </a:r>
            <a:r>
              <a:rPr lang="it-IT" sz="2400" dirty="0">
                <a:latin typeface="Arial Rounded MT Bold" panose="020F0704030504030204" pitchFamily="34" charset="0"/>
              </a:rPr>
              <a:t> ai mercati target attraverso campagne di marketing mirate</a:t>
            </a:r>
          </a:p>
          <a:p>
            <a:pPr marL="0" indent="0">
              <a:buNone/>
            </a:pPr>
            <a:r>
              <a:rPr lang="it-IT" sz="2400" b="1" dirty="0">
                <a:latin typeface="Arial Rounded MT Bold" panose="020F0704030504030204" pitchFamily="34" charset="0"/>
              </a:rPr>
              <a:t>Offrire</a:t>
            </a:r>
            <a:r>
              <a:rPr lang="it-IT" sz="2400" dirty="0">
                <a:latin typeface="Arial Rounded MT Bold" panose="020F0704030504030204" pitchFamily="34" charset="0"/>
              </a:rPr>
              <a:t> ai clienti una nuova esperienza di acquisto attraverso una vetrina che promuove il Made in Italy </a:t>
            </a:r>
            <a:br>
              <a:rPr lang="it-IT" sz="2400" dirty="0">
                <a:latin typeface="Arial Rounded MT Bold" panose="020F0704030504030204" pitchFamily="34" charset="0"/>
              </a:rPr>
            </a:br>
            <a:endParaRPr lang="en-US" sz="1800" dirty="0">
              <a:solidFill>
                <a:srgbClr val="75787B"/>
              </a:solidFill>
              <a:latin typeface="Arial"/>
              <a:ea typeface="Karla" pitchFamily="2" charset="0"/>
              <a:cs typeface="Arial"/>
            </a:endParaRPr>
          </a:p>
        </p:txBody>
      </p:sp>
      <p:pic>
        <p:nvPicPr>
          <p:cNvPr id="15" name="Picture 17">
            <a:extLst>
              <a:ext uri="{FF2B5EF4-FFF2-40B4-BE49-F238E27FC236}">
                <a16:creationId xmlns:a16="http://schemas.microsoft.com/office/drawing/2014/main" id="{9C39B056-3E16-4167-AFC4-0DEE8CD3C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0100" y="706054"/>
            <a:ext cx="1991251" cy="1024072"/>
          </a:xfrm>
          <a:prstGeom prst="rect">
            <a:avLst/>
          </a:prstGeom>
        </p:spPr>
      </p:pic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id="{3FC42EC3-19D0-494C-ACCE-C741704E5E3F}"/>
              </a:ext>
            </a:extLst>
          </p:cNvPr>
          <p:cNvSpPr/>
          <p:nvPr/>
        </p:nvSpPr>
        <p:spPr>
          <a:xfrm>
            <a:off x="17337977" y="9419873"/>
            <a:ext cx="426773" cy="461666"/>
          </a:xfrm>
          <a:prstGeom prst="rect">
            <a:avLst/>
          </a:prstGeom>
        </p:spPr>
        <p:txBody>
          <a:bodyPr wrap="none" lIns="137160" tIns="68580" rIns="137160" bIns="68580">
            <a:spAutoFit/>
          </a:bodyPr>
          <a:lstStyle/>
          <a:p>
            <a:pPr algn="r"/>
            <a:fld id="{149B6D55-4680-4DC5-B665-330CCBA60EFE}" type="slidenum">
              <a:rPr lang="ru-RU" sz="2100">
                <a:solidFill>
                  <a:srgbClr val="75787B"/>
                </a:solidFill>
                <a:latin typeface="Arial"/>
                <a:ea typeface="Lato" panose="020F0502020204030203" pitchFamily="34" charset="0"/>
                <a:cs typeface="Arial"/>
              </a:rPr>
              <a:pPr algn="r"/>
              <a:t>7</a:t>
            </a:fld>
            <a:endParaRPr lang="ru-RU" sz="2100" dirty="0">
              <a:solidFill>
                <a:srgbClr val="75787B"/>
              </a:solidFill>
              <a:latin typeface="Arial"/>
              <a:ea typeface="Lato" panose="020F0502020204030203" pitchFamily="34" charset="0"/>
              <a:cs typeface="Arial"/>
            </a:endParaRPr>
          </a:p>
        </p:txBody>
      </p:sp>
      <p:grpSp>
        <p:nvGrpSpPr>
          <p:cNvPr id="18" name="Group 20">
            <a:extLst>
              <a:ext uri="{FF2B5EF4-FFF2-40B4-BE49-F238E27FC236}">
                <a16:creationId xmlns:a16="http://schemas.microsoft.com/office/drawing/2014/main" id="{0E590BF7-73FD-4C65-B90B-E883DD13465B}"/>
              </a:ext>
            </a:extLst>
          </p:cNvPr>
          <p:cNvGrpSpPr/>
          <p:nvPr/>
        </p:nvGrpSpPr>
        <p:grpSpPr>
          <a:xfrm>
            <a:off x="9947315" y="4283211"/>
            <a:ext cx="5960576" cy="130629"/>
            <a:chOff x="5594142" y="5684880"/>
            <a:chExt cx="5960576" cy="130629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B080FE66-6611-4AD5-8C54-47C704C6A0BC}"/>
                </a:ext>
              </a:extLst>
            </p:cNvPr>
            <p:cNvCxnSpPr/>
            <p:nvPr/>
          </p:nvCxnSpPr>
          <p:spPr>
            <a:xfrm>
              <a:off x="5859004" y="5750380"/>
              <a:ext cx="5429958" cy="0"/>
            </a:xfrm>
            <a:prstGeom prst="line">
              <a:avLst/>
            </a:prstGeom>
            <a:ln>
              <a:solidFill>
                <a:srgbClr val="999A98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Oval 22">
              <a:extLst>
                <a:ext uri="{FF2B5EF4-FFF2-40B4-BE49-F238E27FC236}">
                  <a16:creationId xmlns:a16="http://schemas.microsoft.com/office/drawing/2014/main" id="{8335F0FC-CB89-4C44-AF7A-C428372FFC9B}"/>
                </a:ext>
              </a:extLst>
            </p:cNvPr>
            <p:cNvSpPr/>
            <p:nvPr/>
          </p:nvSpPr>
          <p:spPr>
            <a:xfrm>
              <a:off x="5594142" y="5685251"/>
              <a:ext cx="130258" cy="130258"/>
            </a:xfrm>
            <a:prstGeom prst="ellipse">
              <a:avLst/>
            </a:prstGeom>
            <a:solidFill>
              <a:srgbClr val="0E6C4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3">
              <a:extLst>
                <a:ext uri="{FF2B5EF4-FFF2-40B4-BE49-F238E27FC236}">
                  <a16:creationId xmlns:a16="http://schemas.microsoft.com/office/drawing/2014/main" id="{B6635178-C34B-4BBA-B72D-6DCD097A9639}"/>
                </a:ext>
              </a:extLst>
            </p:cNvPr>
            <p:cNvSpPr/>
            <p:nvPr/>
          </p:nvSpPr>
          <p:spPr>
            <a:xfrm>
              <a:off x="11425584" y="5684880"/>
              <a:ext cx="129134" cy="129134"/>
            </a:xfrm>
            <a:prstGeom prst="ellipse">
              <a:avLst/>
            </a:prstGeom>
            <a:solidFill>
              <a:srgbClr val="C9161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1728" y="5607602"/>
            <a:ext cx="419389" cy="40571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1357" y="7356294"/>
            <a:ext cx="621263" cy="33103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5119" y="4804345"/>
            <a:ext cx="276869" cy="51272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2135" y="6597792"/>
            <a:ext cx="467965" cy="46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329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Прямоугольник 2"/>
          <p:cNvSpPr/>
          <p:nvPr/>
        </p:nvSpPr>
        <p:spPr>
          <a:xfrm>
            <a:off x="8074403" y="9419873"/>
            <a:ext cx="426773" cy="461666"/>
          </a:xfrm>
          <a:prstGeom prst="rect">
            <a:avLst/>
          </a:prstGeom>
        </p:spPr>
        <p:txBody>
          <a:bodyPr wrap="none" lIns="137160" tIns="68580" rIns="137160" bIns="68580">
            <a:spAutoFit/>
          </a:bodyPr>
          <a:lstStyle/>
          <a:p>
            <a:pPr algn="r"/>
            <a:fld id="{149B6D55-4680-4DC5-B665-330CCBA60EFE}" type="slidenum">
              <a:rPr lang="ru-RU" sz="2100">
                <a:solidFill>
                  <a:srgbClr val="999A98"/>
                </a:solidFill>
                <a:latin typeface="Arial"/>
                <a:ea typeface="Lato" panose="020F0502020204030203" pitchFamily="34" charset="0"/>
                <a:cs typeface="Arial"/>
              </a:rPr>
              <a:pPr algn="r"/>
              <a:t>8</a:t>
            </a:fld>
            <a:endParaRPr lang="ru-RU" sz="2100" dirty="0">
              <a:solidFill>
                <a:srgbClr val="999A98"/>
              </a:solidFill>
              <a:latin typeface="Arial"/>
              <a:ea typeface="Lato" panose="020F0502020204030203" pitchFamily="34" charset="0"/>
              <a:cs typeface="Arial"/>
            </a:endParaRPr>
          </a:p>
        </p:txBody>
      </p:sp>
      <p:sp>
        <p:nvSpPr>
          <p:cNvPr id="22" name="Прямоугольник 2"/>
          <p:cNvSpPr/>
          <p:nvPr/>
        </p:nvSpPr>
        <p:spPr>
          <a:xfrm>
            <a:off x="8074403" y="9419873"/>
            <a:ext cx="426773" cy="461666"/>
          </a:xfrm>
          <a:prstGeom prst="rect">
            <a:avLst/>
          </a:prstGeom>
        </p:spPr>
        <p:txBody>
          <a:bodyPr wrap="none" lIns="137160" tIns="68580" rIns="137160" bIns="68580">
            <a:spAutoFit/>
          </a:bodyPr>
          <a:lstStyle/>
          <a:p>
            <a:pPr algn="r"/>
            <a:fld id="{149B6D55-4680-4DC5-B665-330CCBA60EFE}" type="slidenum">
              <a:rPr lang="ru-RU" sz="2100">
                <a:solidFill>
                  <a:srgbClr val="75787B"/>
                </a:solidFill>
                <a:latin typeface="Arial"/>
                <a:ea typeface="Lato" panose="020F0502020204030203" pitchFamily="34" charset="0"/>
                <a:cs typeface="Arial"/>
              </a:rPr>
              <a:pPr algn="r"/>
              <a:t>8</a:t>
            </a:fld>
            <a:endParaRPr lang="ru-RU" sz="2100" dirty="0">
              <a:solidFill>
                <a:srgbClr val="75787B"/>
              </a:solidFill>
              <a:latin typeface="Arial"/>
              <a:ea typeface="Lato" panose="020F0502020204030203" pitchFamily="34" charset="0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129" y="706054"/>
            <a:ext cx="1991251" cy="102407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835911" y="4967009"/>
            <a:ext cx="5960576" cy="130629"/>
            <a:chOff x="5594142" y="5684880"/>
            <a:chExt cx="5960576" cy="130629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5859004" y="5750380"/>
              <a:ext cx="5429958" cy="0"/>
            </a:xfrm>
            <a:prstGeom prst="line">
              <a:avLst/>
            </a:prstGeom>
            <a:ln>
              <a:solidFill>
                <a:srgbClr val="999A98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>
              <a:off x="5594142" y="5685251"/>
              <a:ext cx="130258" cy="130258"/>
            </a:xfrm>
            <a:prstGeom prst="ellipse">
              <a:avLst/>
            </a:prstGeom>
            <a:solidFill>
              <a:srgbClr val="0E6C4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11425584" y="5684880"/>
              <a:ext cx="129134" cy="129134"/>
            </a:xfrm>
            <a:prstGeom prst="ellipse">
              <a:avLst/>
            </a:prstGeom>
            <a:solidFill>
              <a:srgbClr val="C9161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26" name="Заголовок 1"/>
          <p:cNvSpPr txBox="1">
            <a:spLocks/>
          </p:cNvSpPr>
          <p:nvPr/>
        </p:nvSpPr>
        <p:spPr>
          <a:xfrm>
            <a:off x="544254" y="2893450"/>
            <a:ext cx="7767149" cy="848406"/>
          </a:xfrm>
          <a:prstGeom prst="rect">
            <a:avLst/>
          </a:prstGeom>
        </p:spPr>
        <p:txBody>
          <a:bodyPr lIns="137160" tIns="68580" rIns="137160" bIns="68580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spc="150" dirty="0" err="1">
                <a:solidFill>
                  <a:schemeClr val="accent1">
                    <a:lumMod val="75000"/>
                  </a:schemeClr>
                </a:solidFill>
                <a:latin typeface="Arial"/>
                <a:ea typeface="Lato" panose="020F0502020204030203" pitchFamily="34" charset="0"/>
                <a:cs typeface="Arial"/>
              </a:rPr>
              <a:t>Vuoi</a:t>
            </a:r>
            <a:r>
              <a:rPr lang="en-US" sz="5400" b="1" spc="150" dirty="0">
                <a:solidFill>
                  <a:schemeClr val="accent1">
                    <a:lumMod val="75000"/>
                  </a:schemeClr>
                </a:solidFill>
                <a:latin typeface="Arial"/>
                <a:ea typeface="Lato" panose="020F0502020204030203" pitchFamily="34" charset="0"/>
                <a:cs typeface="Arial"/>
              </a:rPr>
              <a:t> </a:t>
            </a:r>
            <a:r>
              <a:rPr lang="en-US" sz="5400" b="1" spc="150" dirty="0" err="1">
                <a:solidFill>
                  <a:schemeClr val="accent1">
                    <a:lumMod val="75000"/>
                  </a:schemeClr>
                </a:solidFill>
                <a:latin typeface="Arial"/>
                <a:ea typeface="Lato" panose="020F0502020204030203" pitchFamily="34" charset="0"/>
                <a:cs typeface="Arial"/>
              </a:rPr>
              <a:t>saperne</a:t>
            </a:r>
            <a:r>
              <a:rPr lang="en-US" sz="5400" b="1" spc="150" dirty="0">
                <a:solidFill>
                  <a:schemeClr val="accent1">
                    <a:lumMod val="75000"/>
                  </a:schemeClr>
                </a:solidFill>
                <a:latin typeface="Arial"/>
                <a:ea typeface="Lato" panose="020F0502020204030203" pitchFamily="34" charset="0"/>
                <a:cs typeface="Arial"/>
              </a:rPr>
              <a:t> di </a:t>
            </a:r>
            <a:r>
              <a:rPr lang="en-US" sz="5400" b="1" spc="150" dirty="0" err="1">
                <a:solidFill>
                  <a:schemeClr val="accent1">
                    <a:lumMod val="75000"/>
                  </a:schemeClr>
                </a:solidFill>
                <a:latin typeface="Arial"/>
                <a:ea typeface="Lato" panose="020F0502020204030203" pitchFamily="34" charset="0"/>
                <a:cs typeface="Arial"/>
              </a:rPr>
              <a:t>più</a:t>
            </a:r>
            <a:r>
              <a:rPr lang="en-US" sz="5400" b="1" spc="150" dirty="0">
                <a:solidFill>
                  <a:schemeClr val="accent1">
                    <a:lumMod val="75000"/>
                  </a:schemeClr>
                </a:solidFill>
                <a:latin typeface="Arial"/>
                <a:ea typeface="Lato" panose="020F0502020204030203" pitchFamily="34" charset="0"/>
                <a:cs typeface="Arial"/>
              </a:rPr>
              <a:t>?</a:t>
            </a:r>
          </a:p>
          <a:p>
            <a:endParaRPr lang="ru-RU" sz="6000" b="1" spc="150" dirty="0">
              <a:solidFill>
                <a:srgbClr val="75787B"/>
              </a:solidFill>
              <a:latin typeface="Arial"/>
              <a:ea typeface="Lato" panose="020F0502020204030203" pitchFamily="34" charset="0"/>
              <a:cs typeface="Arial"/>
            </a:endParaRPr>
          </a:p>
        </p:txBody>
      </p:sp>
      <p:sp>
        <p:nvSpPr>
          <p:cNvPr id="24" name="Подзаголовок 2">
            <a:extLst>
              <a:ext uri="{FF2B5EF4-FFF2-40B4-BE49-F238E27FC236}">
                <a16:creationId xmlns:a16="http://schemas.microsoft.com/office/drawing/2014/main" id="{49DF2938-3EAC-452E-BD34-0F05DC4DCA4B}"/>
              </a:ext>
            </a:extLst>
          </p:cNvPr>
          <p:cNvSpPr txBox="1">
            <a:spLocks/>
          </p:cNvSpPr>
          <p:nvPr/>
        </p:nvSpPr>
        <p:spPr>
          <a:xfrm>
            <a:off x="1835911" y="5242083"/>
            <a:ext cx="6356127" cy="2620799"/>
          </a:xfrm>
          <a:prstGeom prst="rect">
            <a:avLst/>
          </a:prstGeom>
        </p:spPr>
        <p:txBody>
          <a:bodyPr vert="horz" lIns="137160" tIns="68580" rIns="137160" bIns="6858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b="1" dirty="0"/>
              <a:t>Partecipa ai </a:t>
            </a:r>
            <a:r>
              <a:rPr lang="it-IT" b="1" dirty="0" err="1"/>
              <a:t>Roadshow</a:t>
            </a:r>
            <a:r>
              <a:rPr lang="it-IT" b="1" dirty="0"/>
              <a:t>!</a:t>
            </a:r>
          </a:p>
          <a:p>
            <a:pPr marL="0" indent="0">
              <a:buNone/>
            </a:pPr>
            <a:r>
              <a:rPr lang="it-IT" dirty="0"/>
              <a:t>Il progetto sarà presentato in appositi eventi in cui le imprese, in base a un calendario prestabilito, potranno incontrare gli specialisti di Agenzia ICE e Amazon </a:t>
            </a:r>
          </a:p>
          <a:p>
            <a:pPr marL="0" indent="0">
              <a:buNone/>
            </a:pPr>
            <a:r>
              <a:rPr lang="it-IT" u="sng" dirty="0">
                <a:hlinkClick r:id="rId4"/>
              </a:rPr>
              <a:t>www.roadshow.ice.it</a:t>
            </a:r>
            <a:endParaRPr lang="it-IT" dirty="0">
              <a:latin typeface="Arial Rounded MT Bold" panose="020F070403050403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A44D72C-B6F0-42BC-814D-22497AD02F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432" y="0"/>
            <a:ext cx="8594568" cy="10287000"/>
          </a:xfrm>
          <a:prstGeom prst="rect">
            <a:avLst/>
          </a:prstGeom>
        </p:spPr>
      </p:pic>
      <p:pic>
        <p:nvPicPr>
          <p:cNvPr id="12" name="Elemento grafico 11">
            <a:extLst>
              <a:ext uri="{FF2B5EF4-FFF2-40B4-BE49-F238E27FC236}">
                <a16:creationId xmlns:a16="http://schemas.microsoft.com/office/drawing/2014/main" id="{FE8C4022-0FB0-4DC1-A6BB-7490EF62F2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6363" y="5357812"/>
            <a:ext cx="671494" cy="728642"/>
          </a:xfrm>
          <a:prstGeom prst="rect">
            <a:avLst/>
          </a:prstGeom>
        </p:spPr>
      </p:pic>
      <p:pic>
        <p:nvPicPr>
          <p:cNvPr id="13" name="Elemento grafico 12">
            <a:extLst>
              <a:ext uri="{FF2B5EF4-FFF2-40B4-BE49-F238E27FC236}">
                <a16:creationId xmlns:a16="http://schemas.microsoft.com/office/drawing/2014/main" id="{7B8D411A-B422-4E2C-8669-7168116592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40029" y="7377107"/>
            <a:ext cx="466725" cy="4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168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2"/>
          <p:cNvSpPr/>
          <p:nvPr/>
        </p:nvSpPr>
        <p:spPr>
          <a:xfrm>
            <a:off x="8159705" y="9220850"/>
            <a:ext cx="426773" cy="461666"/>
          </a:xfrm>
          <a:prstGeom prst="rect">
            <a:avLst/>
          </a:prstGeom>
        </p:spPr>
        <p:txBody>
          <a:bodyPr wrap="none" lIns="137160" tIns="68580" rIns="137160" bIns="68580">
            <a:spAutoFit/>
          </a:bodyPr>
          <a:lstStyle/>
          <a:p>
            <a:pPr algn="r"/>
            <a:fld id="{149B6D55-4680-4DC5-B665-330CCBA60EFE}" type="slidenum">
              <a:rPr lang="ru-RU" sz="2100">
                <a:solidFill>
                  <a:srgbClr val="75787F"/>
                </a:solidFill>
                <a:latin typeface="Arial"/>
                <a:ea typeface="Lato" panose="020F0502020204030203" pitchFamily="34" charset="0"/>
                <a:cs typeface="Arial"/>
              </a:rPr>
              <a:pPr algn="r"/>
              <a:t>9</a:t>
            </a:fld>
            <a:endParaRPr lang="ru-RU" sz="2100" dirty="0">
              <a:solidFill>
                <a:srgbClr val="75787F"/>
              </a:solidFill>
              <a:latin typeface="Arial"/>
              <a:ea typeface="Lato" panose="020F0502020204030203" pitchFamily="34" charset="0"/>
              <a:cs typeface="Arial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B9EC05CE-69B4-4E4A-BAB9-AC47BCEB9DE8}"/>
              </a:ext>
            </a:extLst>
          </p:cNvPr>
          <p:cNvSpPr txBox="1">
            <a:spLocks/>
          </p:cNvSpPr>
          <p:nvPr/>
        </p:nvSpPr>
        <p:spPr>
          <a:xfrm>
            <a:off x="10005256" y="2783786"/>
            <a:ext cx="5838578" cy="2029680"/>
          </a:xfrm>
          <a:prstGeom prst="rect">
            <a:avLst/>
          </a:prstGeom>
        </p:spPr>
        <p:txBody>
          <a:bodyPr lIns="137160" tIns="68580" rIns="137160" bIns="6858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 b="1" spc="150" dirty="0">
                <a:solidFill>
                  <a:schemeClr val="accent1">
                    <a:lumMod val="75000"/>
                  </a:schemeClr>
                </a:solidFill>
                <a:latin typeface="Arial"/>
                <a:ea typeface="Lato" panose="020F0502020204030203" pitchFamily="34" charset="0"/>
                <a:cs typeface="Arial"/>
              </a:rPr>
              <a:t>Come </a:t>
            </a:r>
            <a:r>
              <a:rPr lang="en-US" sz="5500" b="1" spc="150" dirty="0" err="1">
                <a:solidFill>
                  <a:schemeClr val="accent1">
                    <a:lumMod val="75000"/>
                  </a:schemeClr>
                </a:solidFill>
                <a:latin typeface="Arial"/>
                <a:ea typeface="Lato" panose="020F0502020204030203" pitchFamily="34" charset="0"/>
                <a:cs typeface="Arial"/>
              </a:rPr>
              <a:t>partecipare</a:t>
            </a:r>
            <a:r>
              <a:rPr lang="en-US" sz="5500" b="1" spc="150" dirty="0">
                <a:solidFill>
                  <a:schemeClr val="accent1">
                    <a:lumMod val="75000"/>
                  </a:schemeClr>
                </a:solidFill>
                <a:latin typeface="Arial"/>
                <a:ea typeface="Lato" panose="020F0502020204030203" pitchFamily="34" charset="0"/>
                <a:cs typeface="Arial"/>
              </a:rPr>
              <a:t>?</a:t>
            </a:r>
          </a:p>
        </p:txBody>
      </p:sp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BB2744E6-DA23-4936-945E-4BC274C515CE}"/>
              </a:ext>
            </a:extLst>
          </p:cNvPr>
          <p:cNvSpPr txBox="1">
            <a:spLocks/>
          </p:cNvSpPr>
          <p:nvPr/>
        </p:nvSpPr>
        <p:spPr>
          <a:xfrm>
            <a:off x="10085736" y="5003118"/>
            <a:ext cx="5691217" cy="4904798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dirty="0">
                <a:latin typeface="Arial Rounded MT Bold" panose="020F0704030504030204" pitchFamily="34" charset="0"/>
              </a:rPr>
              <a:t>Vai al modulo di adesione nella pagina</a:t>
            </a:r>
          </a:p>
          <a:p>
            <a:pPr marL="0" indent="0">
              <a:buNone/>
            </a:pPr>
            <a:endParaRPr lang="it-IT" sz="2400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it-IT" sz="2400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it-IT" sz="2400" dirty="0">
                <a:latin typeface="Arial Rounded MT Bold" panose="020F0704030504030204" pitchFamily="34" charset="0"/>
              </a:rPr>
              <a:t>È necessario fornire informazioni relative alla propria attività, essenziali al coinvolgimento nelle campagne previste dal progetto.</a:t>
            </a:r>
          </a:p>
          <a:p>
            <a:pPr marL="0" indent="0">
              <a:buNone/>
            </a:pPr>
            <a:r>
              <a:rPr lang="it-IT" sz="2400" dirty="0">
                <a:latin typeface="Arial Rounded MT Bold" panose="020F0704030504030204" pitchFamily="34" charset="0"/>
              </a:rPr>
              <a:t>Ulteriori informazioni su come partecipare, requisiti e altri dettagli sono nella </a:t>
            </a:r>
            <a:r>
              <a:rPr lang="it-IT" sz="2400" b="1" dirty="0">
                <a:latin typeface="Arial Rounded MT Bold" panose="020F0704030504030204" pitchFamily="34" charset="0"/>
              </a:rPr>
              <a:t>circolare informativa </a:t>
            </a:r>
            <a:r>
              <a:rPr lang="it-IT" sz="2400" dirty="0">
                <a:latin typeface="Arial Rounded MT Bold" panose="020F0704030504030204" pitchFamily="34" charset="0"/>
              </a:rPr>
              <a:t>disponibili alla pagina</a:t>
            </a:r>
          </a:p>
          <a:p>
            <a:pPr marL="0" indent="0">
              <a:lnSpc>
                <a:spcPct val="120000"/>
              </a:lnSpc>
              <a:spcBef>
                <a:spcPts val="1800"/>
              </a:spcBef>
              <a:buNone/>
            </a:pPr>
            <a:endParaRPr lang="en-US" sz="1800" dirty="0">
              <a:solidFill>
                <a:srgbClr val="75787B"/>
              </a:solidFill>
              <a:latin typeface="Arial"/>
              <a:ea typeface="Karla" pitchFamily="2" charset="0"/>
              <a:cs typeface="Arial"/>
            </a:endParaRPr>
          </a:p>
        </p:txBody>
      </p:sp>
      <p:pic>
        <p:nvPicPr>
          <p:cNvPr id="15" name="Picture 17">
            <a:extLst>
              <a:ext uri="{FF2B5EF4-FFF2-40B4-BE49-F238E27FC236}">
                <a16:creationId xmlns:a16="http://schemas.microsoft.com/office/drawing/2014/main" id="{9C39B056-3E16-4167-AFC4-0DEE8CD3C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0100" y="706054"/>
            <a:ext cx="1991251" cy="1024072"/>
          </a:xfrm>
          <a:prstGeom prst="rect">
            <a:avLst/>
          </a:prstGeom>
        </p:spPr>
      </p:pic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id="{3FC42EC3-19D0-494C-ACCE-C741704E5E3F}"/>
              </a:ext>
            </a:extLst>
          </p:cNvPr>
          <p:cNvSpPr/>
          <p:nvPr/>
        </p:nvSpPr>
        <p:spPr>
          <a:xfrm>
            <a:off x="17337977" y="9419873"/>
            <a:ext cx="426773" cy="461666"/>
          </a:xfrm>
          <a:prstGeom prst="rect">
            <a:avLst/>
          </a:prstGeom>
        </p:spPr>
        <p:txBody>
          <a:bodyPr wrap="none" lIns="137160" tIns="68580" rIns="137160" bIns="68580">
            <a:spAutoFit/>
          </a:bodyPr>
          <a:lstStyle/>
          <a:p>
            <a:pPr algn="r"/>
            <a:fld id="{149B6D55-4680-4DC5-B665-330CCBA60EFE}" type="slidenum">
              <a:rPr lang="ru-RU" sz="2100">
                <a:solidFill>
                  <a:srgbClr val="75787B"/>
                </a:solidFill>
                <a:latin typeface="Arial"/>
                <a:ea typeface="Lato" panose="020F0502020204030203" pitchFamily="34" charset="0"/>
                <a:cs typeface="Arial"/>
              </a:rPr>
              <a:pPr algn="r"/>
              <a:t>9</a:t>
            </a:fld>
            <a:endParaRPr lang="ru-RU" sz="2100" dirty="0">
              <a:solidFill>
                <a:srgbClr val="75787B"/>
              </a:solidFill>
              <a:latin typeface="Arial"/>
              <a:ea typeface="Lato" panose="020F0502020204030203" pitchFamily="34" charset="0"/>
              <a:cs typeface="Arial"/>
            </a:endParaRPr>
          </a:p>
        </p:txBody>
      </p:sp>
      <p:grpSp>
        <p:nvGrpSpPr>
          <p:cNvPr id="18" name="Group 20">
            <a:extLst>
              <a:ext uri="{FF2B5EF4-FFF2-40B4-BE49-F238E27FC236}">
                <a16:creationId xmlns:a16="http://schemas.microsoft.com/office/drawing/2014/main" id="{0E590BF7-73FD-4C65-B90B-E883DD13465B}"/>
              </a:ext>
            </a:extLst>
          </p:cNvPr>
          <p:cNvGrpSpPr/>
          <p:nvPr/>
        </p:nvGrpSpPr>
        <p:grpSpPr>
          <a:xfrm>
            <a:off x="9851019" y="4580973"/>
            <a:ext cx="5960576" cy="130629"/>
            <a:chOff x="5594142" y="5684880"/>
            <a:chExt cx="5960576" cy="130629"/>
          </a:xfrm>
        </p:grpSpPr>
        <p:cxnSp>
          <p:nvCxnSpPr>
            <p:cNvPr id="19" name="Straight Connector 21">
              <a:extLst>
                <a:ext uri="{FF2B5EF4-FFF2-40B4-BE49-F238E27FC236}">
                  <a16:creationId xmlns:a16="http://schemas.microsoft.com/office/drawing/2014/main" id="{B080FE66-6611-4AD5-8C54-47C704C6A0BC}"/>
                </a:ext>
              </a:extLst>
            </p:cNvPr>
            <p:cNvCxnSpPr/>
            <p:nvPr/>
          </p:nvCxnSpPr>
          <p:spPr>
            <a:xfrm>
              <a:off x="5859004" y="5750380"/>
              <a:ext cx="5429958" cy="0"/>
            </a:xfrm>
            <a:prstGeom prst="line">
              <a:avLst/>
            </a:prstGeom>
            <a:ln>
              <a:solidFill>
                <a:srgbClr val="999A98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Oval 22">
              <a:extLst>
                <a:ext uri="{FF2B5EF4-FFF2-40B4-BE49-F238E27FC236}">
                  <a16:creationId xmlns:a16="http://schemas.microsoft.com/office/drawing/2014/main" id="{8335F0FC-CB89-4C44-AF7A-C428372FFC9B}"/>
                </a:ext>
              </a:extLst>
            </p:cNvPr>
            <p:cNvSpPr/>
            <p:nvPr/>
          </p:nvSpPr>
          <p:spPr>
            <a:xfrm>
              <a:off x="5594142" y="5685251"/>
              <a:ext cx="130258" cy="130258"/>
            </a:xfrm>
            <a:prstGeom prst="ellipse">
              <a:avLst/>
            </a:prstGeom>
            <a:solidFill>
              <a:srgbClr val="0E6C4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3">
              <a:extLst>
                <a:ext uri="{FF2B5EF4-FFF2-40B4-BE49-F238E27FC236}">
                  <a16:creationId xmlns:a16="http://schemas.microsoft.com/office/drawing/2014/main" id="{B6635178-C34B-4BBA-B72D-6DCD097A9639}"/>
                </a:ext>
              </a:extLst>
            </p:cNvPr>
            <p:cNvSpPr/>
            <p:nvPr/>
          </p:nvSpPr>
          <p:spPr>
            <a:xfrm>
              <a:off x="11425584" y="5684880"/>
              <a:ext cx="129134" cy="129134"/>
            </a:xfrm>
            <a:prstGeom prst="ellipse">
              <a:avLst/>
            </a:prstGeom>
            <a:solidFill>
              <a:srgbClr val="C9161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8D2B72FD-912A-48ED-82DA-583C9BFFAF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6449" y="0"/>
            <a:ext cx="10066774" cy="10287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6560" y="5694555"/>
            <a:ext cx="469433" cy="48772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4952" y="9533900"/>
            <a:ext cx="469433" cy="487722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2108" y="5411172"/>
            <a:ext cx="4499238" cy="71939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9256" y="9179686"/>
            <a:ext cx="4499238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698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theme/theme1.xml><?xml version="1.0" encoding="utf-8"?>
<a:theme xmlns:a="http://schemas.openxmlformats.org/drawingml/2006/main" name="Master 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14501</TotalTime>
  <Words>379</Words>
  <Application>Microsoft Office PowerPoint</Application>
  <PresentationFormat>Personalizzato</PresentationFormat>
  <Paragraphs>90</Paragraphs>
  <Slides>12</Slides>
  <Notes>11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21" baseType="lpstr">
      <vt:lpstr>Arial</vt:lpstr>
      <vt:lpstr>Arial Rounded MT Bold</vt:lpstr>
      <vt:lpstr>Calibri</vt:lpstr>
      <vt:lpstr>Karla</vt:lpstr>
      <vt:lpstr>Lato</vt:lpstr>
      <vt:lpstr>Lora</vt:lpstr>
      <vt:lpstr>Poppins SemiBold</vt:lpstr>
      <vt:lpstr>Wingdings</vt:lpstr>
      <vt:lpstr>Master 1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>AA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</dc:title>
  <dc:subject/>
  <dc:creator>AA</dc:creator>
  <cp:keywords/>
  <dc:description/>
  <cp:lastModifiedBy>Fidelio Sheila</cp:lastModifiedBy>
  <cp:revision>857</cp:revision>
  <dcterms:created xsi:type="dcterms:W3CDTF">2016-05-17T07:43:39Z</dcterms:created>
  <dcterms:modified xsi:type="dcterms:W3CDTF">2019-05-06T08:25:38Z</dcterms:modified>
  <cp:category/>
</cp:coreProperties>
</file>